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embeddedFontLst>
    <p:embeddedFont>
      <p:font typeface="PT Sans Narrow" panose="020B0604020202020204" charset="0"/>
      <p:regular r:id="rId20"/>
      <p:bold r:id="rId21"/>
    </p:embeddedFont>
    <p:embeddedFont>
      <p:font typeface="Open Sans" panose="020B0604020202020204"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2.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1.fntdata"/><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4.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3.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5790556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a4f5221b6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a4f5221b6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a4f5221b67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a4f5221b6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a4f5221b67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a4f5221b67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Clr>
                <a:schemeClr val="dk1"/>
              </a:buClr>
              <a:buSzPts val="1100"/>
              <a:buFont typeface="Times New Roman"/>
              <a:buChar char="-"/>
            </a:pPr>
            <a:r>
              <a:rPr lang="en">
                <a:solidFill>
                  <a:schemeClr val="dk1"/>
                </a:solidFill>
                <a:latin typeface="Times New Roman"/>
                <a:ea typeface="Times New Roman"/>
                <a:cs typeface="Times New Roman"/>
                <a:sym typeface="Times New Roman"/>
              </a:rPr>
              <a:t>A reason could be a viewpoint that the selection process is over when educational technology is introduced into a learning environment. However, there have been several approaches that oppose this viewpoint. </a:t>
            </a:r>
            <a:endParaRPr>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a4db69395c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a4db69395c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a4db69395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a4db69395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a4db69395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a4db69395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a4db69395c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a4db69395c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1200"/>
              </a:spcBef>
              <a:spcAft>
                <a:spcPts val="0"/>
              </a:spcAft>
              <a:buClr>
                <a:schemeClr val="dk1"/>
              </a:buClr>
              <a:buSzPts val="1100"/>
              <a:buFont typeface="Arial"/>
              <a:buNone/>
            </a:pPr>
            <a:r>
              <a:rPr lang="en"/>
              <a:t>Simple tools that facilitate the evaluation and selection should be considered as a part of some of these proposals. In addition, research in this area would benefit of more focused studies investigating usability attributes and metrics.</a:t>
            </a:r>
            <a:endParaRPr/>
          </a:p>
          <a:p>
            <a:pPr marL="0" lvl="0" indent="0" algn="l" rtl="0">
              <a:spcBef>
                <a:spcPts val="120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a4db69395c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a4db69395c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a4ebd55f6a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a4ebd55f6a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a4ebd55f6a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a4ebd55f6a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solidFill>
                  <a:schemeClr val="dk1"/>
                </a:solidFill>
                <a:latin typeface="Times New Roman"/>
                <a:ea typeface="Times New Roman"/>
                <a:cs typeface="Times New Roman"/>
                <a:sym typeface="Times New Roman"/>
              </a:rPr>
              <a:t>“the extent to which a product can be used by specified users to achieve specified goals with effectiveness, efficiency and satisfaction in a specified context of us” (ISO)</a:t>
            </a:r>
            <a:endParaRPr>
              <a:solidFill>
                <a:schemeClr val="dk1"/>
              </a:solidFill>
              <a:latin typeface="Times New Roman"/>
              <a:ea typeface="Times New Roman"/>
              <a:cs typeface="Times New Roman"/>
              <a:sym typeface="Times New Roman"/>
            </a:endParaRPr>
          </a:p>
          <a:p>
            <a:pPr marL="457200" lvl="0" indent="-298450" algn="l" rtl="0">
              <a:spcBef>
                <a:spcPts val="1000"/>
              </a:spcBef>
              <a:spcAft>
                <a:spcPts val="0"/>
              </a:spcAft>
              <a:buClr>
                <a:schemeClr val="dk1"/>
              </a:buClr>
              <a:buSzPts val="1100"/>
              <a:buFont typeface="Times New Roman"/>
              <a:buChar char="-"/>
            </a:pPr>
            <a:r>
              <a:rPr lang="en">
                <a:solidFill>
                  <a:schemeClr val="dk1"/>
                </a:solidFill>
                <a:latin typeface="Times New Roman"/>
                <a:ea typeface="Times New Roman"/>
                <a:cs typeface="Times New Roman"/>
                <a:sym typeface="Times New Roman"/>
              </a:rPr>
              <a:t>usability attributes: learnability, efficiency, memorability, errors and satisfaction (Nielson)</a:t>
            </a:r>
            <a:endParaRPr>
              <a:solidFill>
                <a:schemeClr val="dk1"/>
              </a:solidFill>
              <a:latin typeface="Times New Roman"/>
              <a:ea typeface="Times New Roman"/>
              <a:cs typeface="Times New Roman"/>
              <a:sym typeface="Times New Roman"/>
            </a:endParaRPr>
          </a:p>
          <a:p>
            <a:pPr marL="457200" lvl="0" indent="-298450" algn="l" rtl="0">
              <a:spcBef>
                <a:spcPts val="1000"/>
              </a:spcBef>
              <a:spcAft>
                <a:spcPts val="1000"/>
              </a:spcAft>
              <a:buClr>
                <a:schemeClr val="dk1"/>
              </a:buClr>
              <a:buSzPts val="1100"/>
              <a:buFont typeface="Times New Roman"/>
              <a:buChar char="-"/>
            </a:pPr>
            <a:r>
              <a:rPr lang="en">
                <a:solidFill>
                  <a:schemeClr val="dk1"/>
                </a:solidFill>
                <a:latin typeface="Times New Roman"/>
                <a:ea typeface="Times New Roman"/>
                <a:cs typeface="Times New Roman"/>
                <a:sym typeface="Times New Roman"/>
              </a:rPr>
              <a:t>One of the basic classifications of usability evaluation methods includes analytical methods, which are conducted by usability experts (e.g., inspections), and empirical methods, which require participation of real users, thus involve usability testing and inquiry methods (questionnaires and surveys) </a:t>
            </a:r>
            <a:endParaRPr>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a4ebd55f6a_0_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a4ebd55f6a_0_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a4ebd55f6a_0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a4ebd55f6a_0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a4ebd55f6a_0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a4ebd55f6a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a4ebd55f6a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a4ebd55f6a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a4ebd55f6a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a4ebd55f6a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a4ebd55f6a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a4ebd55f6a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198350"/>
            <a:ext cx="7136700" cy="1508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000"/>
              <a:t>Usability Evaluation in Selecting Educational Technology</a:t>
            </a:r>
            <a:endParaRPr sz="4000"/>
          </a:p>
        </p:txBody>
      </p:sp>
      <p:sp>
        <p:nvSpPr>
          <p:cNvPr id="67" name="Google Shape;67;p13"/>
          <p:cNvSpPr txBox="1">
            <a:spLocks noGrp="1"/>
          </p:cNvSpPr>
          <p:nvPr>
            <p:ph type="subTitle" idx="1"/>
          </p:nvPr>
        </p:nvSpPr>
        <p:spPr>
          <a:xfrm>
            <a:off x="1004150" y="2854500"/>
            <a:ext cx="7074600" cy="1090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dirty="0"/>
              <a:t>Sonja Dimitrijević* &amp; Vladan Devedžić**</a:t>
            </a:r>
            <a:endParaRPr sz="1800" dirty="0"/>
          </a:p>
          <a:p>
            <a:pPr marL="0" lvl="0" indent="0" algn="ctr" rtl="0">
              <a:spcBef>
                <a:spcPts val="0"/>
              </a:spcBef>
              <a:spcAft>
                <a:spcPts val="0"/>
              </a:spcAft>
              <a:buNone/>
            </a:pPr>
            <a:endParaRPr sz="1100" dirty="0"/>
          </a:p>
          <a:p>
            <a:pPr marL="0" lvl="0" indent="0" algn="ctr" rtl="0">
              <a:spcBef>
                <a:spcPts val="0"/>
              </a:spcBef>
              <a:spcAft>
                <a:spcPts val="0"/>
              </a:spcAft>
              <a:buNone/>
            </a:pPr>
            <a:r>
              <a:rPr lang="en" sz="1200" dirty="0"/>
              <a:t>*Mihailo Pupin Institute</a:t>
            </a:r>
            <a:r>
              <a:rPr lang="en" sz="1200" dirty="0" smtClean="0"/>
              <a:t>, Belgrade, Serbia, </a:t>
            </a:r>
            <a:r>
              <a:rPr lang="en" sz="1200" dirty="0" smtClean="0"/>
              <a:t>**Faculty </a:t>
            </a:r>
            <a:r>
              <a:rPr lang="en" sz="1200" dirty="0"/>
              <a:t>of Organizational </a:t>
            </a:r>
            <a:r>
              <a:rPr lang="en" sz="1200" dirty="0" smtClean="0"/>
              <a:t>Sciences, Belgrade</a:t>
            </a:r>
            <a:r>
              <a:rPr lang="en" sz="1200" dirty="0"/>
              <a:t>, Serb</a:t>
            </a:r>
            <a:r>
              <a:rPr lang="en" sz="1400" dirty="0"/>
              <a:t>ia</a:t>
            </a:r>
            <a:endParaRPr sz="1400" dirty="0"/>
          </a:p>
          <a:p>
            <a:pPr marL="0" lvl="0" indent="0" algn="ctr" rtl="0">
              <a:spcBef>
                <a:spcPts val="0"/>
              </a:spcBef>
              <a:spcAft>
                <a:spcPts val="0"/>
              </a:spcAft>
              <a:buNone/>
            </a:pPr>
            <a:endParaRPr sz="800" dirty="0"/>
          </a:p>
          <a:p>
            <a:pPr marL="0" lvl="0" indent="0" algn="ctr" rtl="0">
              <a:spcBef>
                <a:spcPts val="0"/>
              </a:spcBef>
              <a:spcAft>
                <a:spcPts val="0"/>
              </a:spcAft>
              <a:buNone/>
            </a:pPr>
            <a:r>
              <a:rPr lang="en" sz="1000" dirty="0"/>
              <a:t>sonja.dimitrijevic@pupin.rs, devedzic@gmail.com</a:t>
            </a:r>
            <a:endParaRPr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311700" y="26997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 Types of Participants</a:t>
            </a:r>
            <a:endParaRPr/>
          </a:p>
        </p:txBody>
      </p:sp>
      <p:pic>
        <p:nvPicPr>
          <p:cNvPr id="126" name="Google Shape;126;p22" title="Chart"/>
          <p:cNvPicPr preferRelativeResize="0"/>
          <p:nvPr/>
        </p:nvPicPr>
        <p:blipFill>
          <a:blip r:embed="rId3">
            <a:alphaModFix/>
          </a:blip>
          <a:stretch>
            <a:fillRect/>
          </a:stretch>
        </p:blipFill>
        <p:spPr>
          <a:xfrm>
            <a:off x="1678125" y="1510300"/>
            <a:ext cx="5244476" cy="3239625"/>
          </a:xfrm>
          <a:prstGeom prst="rect">
            <a:avLst/>
          </a:prstGeom>
          <a:noFill/>
          <a:ln>
            <a:noFill/>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3"/>
          <p:cNvSpPr txBox="1">
            <a:spLocks noGrp="1"/>
          </p:cNvSpPr>
          <p:nvPr>
            <p:ph type="title"/>
          </p:nvPr>
        </p:nvSpPr>
        <p:spPr>
          <a:xfrm>
            <a:off x="311700" y="20267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 Usability Attributes</a:t>
            </a:r>
            <a:endParaRPr/>
          </a:p>
        </p:txBody>
      </p:sp>
      <p:pic>
        <p:nvPicPr>
          <p:cNvPr id="132" name="Google Shape;132;p23" title="Chart"/>
          <p:cNvPicPr preferRelativeResize="0"/>
          <p:nvPr/>
        </p:nvPicPr>
        <p:blipFill>
          <a:blip r:embed="rId3">
            <a:alphaModFix/>
          </a:blip>
          <a:stretch>
            <a:fillRect/>
          </a:stretch>
        </p:blipFill>
        <p:spPr>
          <a:xfrm>
            <a:off x="1848950" y="1049025"/>
            <a:ext cx="4975581" cy="3928626"/>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4"/>
          <p:cNvSpPr txBox="1">
            <a:spLocks noGrp="1"/>
          </p:cNvSpPr>
          <p:nvPr>
            <p:ph type="title"/>
          </p:nvPr>
        </p:nvSpPr>
        <p:spPr>
          <a:xfrm>
            <a:off x="311700" y="2296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Discussion - RQ1</a:t>
            </a:r>
            <a:endParaRPr/>
          </a:p>
        </p:txBody>
      </p:sp>
      <p:sp>
        <p:nvSpPr>
          <p:cNvPr id="138" name="Google Shape;138;p24"/>
          <p:cNvSpPr txBox="1">
            <a:spLocks noGrp="1"/>
          </p:cNvSpPr>
          <p:nvPr>
            <p:ph type="body" idx="1"/>
          </p:nvPr>
        </p:nvSpPr>
        <p:spPr>
          <a:xfrm>
            <a:off x="311700" y="1124350"/>
            <a:ext cx="8520600" cy="39435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600" i="1"/>
              <a:t>Usability Evaluation Methods Proposed or Employed</a:t>
            </a:r>
            <a:r>
              <a:rPr lang="en" sz="1600"/>
              <a:t> (RQ1)</a:t>
            </a:r>
            <a:endParaRPr sz="1100" b="1">
              <a:solidFill>
                <a:srgbClr val="000000"/>
              </a:solidFill>
              <a:latin typeface="Arial"/>
              <a:ea typeface="Arial"/>
              <a:cs typeface="Arial"/>
              <a:sym typeface="Arial"/>
            </a:endParaRPr>
          </a:p>
          <a:p>
            <a:pPr marL="742950" lvl="1" indent="-260350" algn="l" rtl="0">
              <a:spcBef>
                <a:spcPts val="1000"/>
              </a:spcBef>
              <a:spcAft>
                <a:spcPts val="0"/>
              </a:spcAft>
              <a:buSzPts val="1400"/>
              <a:buChar char="○"/>
            </a:pPr>
            <a:r>
              <a:rPr lang="en"/>
              <a:t>The dominant approach is expert assessment including simple qualitative reviews, such as learner or teacher reviews, quantitative assessments, as well as mixed assessments.</a:t>
            </a:r>
            <a:endParaRPr/>
          </a:p>
          <a:p>
            <a:pPr marL="742950" lvl="1" indent="-260350" algn="l" rtl="0">
              <a:spcBef>
                <a:spcPts val="1000"/>
              </a:spcBef>
              <a:spcAft>
                <a:spcPts val="0"/>
              </a:spcAft>
              <a:buSzPts val="1400"/>
              <a:buChar char="○"/>
            </a:pPr>
            <a:r>
              <a:rPr lang="en"/>
              <a:t>Quantitative assessment is easy to conduct and use in multiple criteria decision making approaches, which may explain its prevalence.</a:t>
            </a:r>
            <a:endParaRPr/>
          </a:p>
          <a:p>
            <a:pPr marL="742950" lvl="1" indent="-273050" algn="l" rtl="0">
              <a:spcBef>
                <a:spcPts val="1000"/>
              </a:spcBef>
              <a:spcAft>
                <a:spcPts val="0"/>
              </a:spcAft>
              <a:buSzPts val="1600"/>
              <a:buChar char="○"/>
            </a:pPr>
            <a:r>
              <a:rPr lang="en"/>
              <a:t>When applied, user testing is mostly informal with a small number of participants.</a:t>
            </a:r>
            <a:endParaRPr/>
          </a:p>
          <a:p>
            <a:pPr marL="742950" lvl="1" indent="-273050" algn="l" rtl="0">
              <a:spcBef>
                <a:spcPts val="1000"/>
              </a:spcBef>
              <a:spcAft>
                <a:spcPts val="0"/>
              </a:spcAft>
              <a:buSzPts val="1600"/>
              <a:buChar char="○"/>
            </a:pPr>
            <a:r>
              <a:rPr lang="en"/>
              <a:t>The underuse of more formal usability methods can be explained by limited expertise, experience and resources in learning environments.</a:t>
            </a:r>
            <a:endParaRPr/>
          </a:p>
          <a:p>
            <a:pPr marL="742950" lvl="1" indent="-273050" algn="l" rtl="0">
              <a:spcBef>
                <a:spcPts val="1000"/>
              </a:spcBef>
              <a:spcAft>
                <a:spcPts val="0"/>
              </a:spcAft>
              <a:buSzPts val="1600"/>
              <a:buChar char="○"/>
            </a:pPr>
            <a:r>
              <a:rPr lang="en"/>
              <a:t>There is underuse of inquiry approaches. Yet, its application in the post-implementation phase of the selection process, as well as in field studies with teachers’ and learners’ direct involvement is especially promising.</a:t>
            </a:r>
            <a:endParaRPr/>
          </a:p>
          <a:p>
            <a:pPr marL="742950" lvl="0" indent="0" algn="l" rtl="0">
              <a:spcBef>
                <a:spcPts val="1000"/>
              </a:spcBef>
              <a:spcAft>
                <a:spcPts val="1600"/>
              </a:spcAft>
              <a:buNone/>
            </a:pP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311700" y="2436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Discussion - RQ2</a:t>
            </a:r>
            <a:endParaRPr/>
          </a:p>
        </p:txBody>
      </p:sp>
      <p:sp>
        <p:nvSpPr>
          <p:cNvPr id="144" name="Google Shape;144;p25"/>
          <p:cNvSpPr txBox="1">
            <a:spLocks noGrp="1"/>
          </p:cNvSpPr>
          <p:nvPr>
            <p:ph type="body" idx="1"/>
          </p:nvPr>
        </p:nvSpPr>
        <p:spPr>
          <a:xfrm>
            <a:off x="311700" y="1184900"/>
            <a:ext cx="8520600" cy="3740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1600" i="1"/>
              <a:t>Usability Attributes / Criteria Proposed or Employed </a:t>
            </a:r>
            <a:r>
              <a:rPr lang="en" sz="1600"/>
              <a:t>(RQ2)</a:t>
            </a:r>
            <a:endParaRPr sz="1100" b="1">
              <a:solidFill>
                <a:srgbClr val="000000"/>
              </a:solidFill>
              <a:latin typeface="Arial"/>
              <a:ea typeface="Arial"/>
              <a:cs typeface="Arial"/>
              <a:sym typeface="Arial"/>
            </a:endParaRPr>
          </a:p>
          <a:p>
            <a:pPr marL="742950" marR="0" lvl="1" indent="-260350" algn="l" rtl="0">
              <a:lnSpc>
                <a:spcPct val="115000"/>
              </a:lnSpc>
              <a:spcBef>
                <a:spcPts val="1000"/>
              </a:spcBef>
              <a:spcAft>
                <a:spcPts val="0"/>
              </a:spcAft>
              <a:buSzPts val="1400"/>
              <a:buChar char="○"/>
            </a:pPr>
            <a:r>
              <a:rPr lang="en"/>
              <a:t>Ease of use and ‘perceived’ usability are most frequently applied usability attributes.</a:t>
            </a:r>
            <a:endParaRPr/>
          </a:p>
          <a:p>
            <a:pPr marL="742950" marR="0" lvl="1" indent="-273050" algn="l" rtl="0">
              <a:lnSpc>
                <a:spcPct val="115000"/>
              </a:lnSpc>
              <a:spcBef>
                <a:spcPts val="1000"/>
              </a:spcBef>
              <a:spcAft>
                <a:spcPts val="0"/>
              </a:spcAft>
              <a:buSzPts val="1600"/>
              <a:buChar char="○"/>
            </a:pPr>
            <a:r>
              <a:rPr lang="en"/>
              <a:t>Many specializations of ‘ease of use’  (e.g., ease of peer interaction</a:t>
            </a:r>
            <a:r>
              <a:rPr lang="en" sz="1100">
                <a:solidFill>
                  <a:srgbClr val="000000"/>
                </a:solidFill>
                <a:latin typeface="Times New Roman"/>
                <a:ea typeface="Times New Roman"/>
                <a:cs typeface="Times New Roman"/>
                <a:sym typeface="Times New Roman"/>
              </a:rPr>
              <a:t>,</a:t>
            </a:r>
            <a:r>
              <a:rPr lang="en"/>
              <a:t> ease of</a:t>
            </a:r>
            <a:r>
              <a:rPr lang="en" sz="1100">
                <a:solidFill>
                  <a:srgbClr val="000000"/>
                </a:solidFill>
                <a:latin typeface="Times New Roman"/>
                <a:ea typeface="Times New Roman"/>
                <a:cs typeface="Times New Roman"/>
                <a:sym typeface="Times New Roman"/>
              </a:rPr>
              <a:t> </a:t>
            </a:r>
            <a:r>
              <a:rPr lang="en"/>
              <a:t>discussion...) are noted.</a:t>
            </a:r>
            <a:endParaRPr/>
          </a:p>
          <a:p>
            <a:pPr marL="742950" marR="0" lvl="1" indent="-273050" algn="l" rtl="0">
              <a:lnSpc>
                <a:spcPct val="115000"/>
              </a:lnSpc>
              <a:spcBef>
                <a:spcPts val="1000"/>
              </a:spcBef>
              <a:spcAft>
                <a:spcPts val="0"/>
              </a:spcAft>
              <a:buSzPts val="1600"/>
              <a:buChar char="○"/>
            </a:pPr>
            <a:r>
              <a:rPr lang="en"/>
              <a:t>The selection of usability attributes is not theoretically corroborated in most cases.</a:t>
            </a:r>
            <a:endParaRPr/>
          </a:p>
          <a:p>
            <a:pPr marL="742950" marR="0" lvl="1" indent="-273050" algn="l" rtl="0">
              <a:lnSpc>
                <a:spcPct val="115000"/>
              </a:lnSpc>
              <a:spcBef>
                <a:spcPts val="1000"/>
              </a:spcBef>
              <a:spcAft>
                <a:spcPts val="0"/>
              </a:spcAft>
              <a:buSzPts val="1600"/>
              <a:buChar char="○"/>
            </a:pPr>
            <a:r>
              <a:rPr lang="en"/>
              <a:t>Effectiveness, Efficiency and Satisfaction according to ISO 9241-11 have been applied in few studies.</a:t>
            </a:r>
            <a:endParaRPr/>
          </a:p>
          <a:p>
            <a:pPr marL="742950" marR="0" lvl="1" indent="-273050" algn="l" rtl="0">
              <a:lnSpc>
                <a:spcPct val="115000"/>
              </a:lnSpc>
              <a:spcBef>
                <a:spcPts val="1000"/>
              </a:spcBef>
              <a:spcAft>
                <a:spcPts val="1000"/>
              </a:spcAft>
              <a:buSzPts val="1600"/>
              <a:buChar char="○"/>
            </a:pPr>
            <a:r>
              <a:rPr lang="en"/>
              <a:t>Usability attributes according to ISO/IEC 25010 (e.g., learnability, operability...) have been applied in only one study.</a:t>
            </a: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6"/>
          <p:cNvSpPr txBox="1">
            <a:spLocks noGrp="1"/>
          </p:cNvSpPr>
          <p:nvPr>
            <p:ph type="title"/>
          </p:nvPr>
        </p:nvSpPr>
        <p:spPr>
          <a:xfrm>
            <a:off x="311700" y="2436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Discussion - RQ3</a:t>
            </a:r>
            <a:endParaRPr/>
          </a:p>
        </p:txBody>
      </p:sp>
      <p:sp>
        <p:nvSpPr>
          <p:cNvPr id="150" name="Google Shape;150;p26"/>
          <p:cNvSpPr txBox="1">
            <a:spLocks noGrp="1"/>
          </p:cNvSpPr>
          <p:nvPr>
            <p:ph type="body" idx="1"/>
          </p:nvPr>
        </p:nvSpPr>
        <p:spPr>
          <a:xfrm>
            <a:off x="311700" y="1183100"/>
            <a:ext cx="8520600" cy="33858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1600" i="1"/>
              <a:t>Pedagogical Criteria Proposed or Employed</a:t>
            </a:r>
            <a:r>
              <a:rPr lang="en" sz="1600"/>
              <a:t> (RQ3)</a:t>
            </a:r>
            <a:endParaRPr sz="1600"/>
          </a:p>
          <a:p>
            <a:pPr marL="742950" marR="0" lvl="1" indent="-260350" algn="l" rtl="0">
              <a:lnSpc>
                <a:spcPct val="115000"/>
              </a:lnSpc>
              <a:spcBef>
                <a:spcPts val="1000"/>
              </a:spcBef>
              <a:spcAft>
                <a:spcPts val="0"/>
              </a:spcAft>
              <a:buSzPts val="1400"/>
              <a:buChar char="○"/>
            </a:pPr>
            <a:r>
              <a:rPr lang="en"/>
              <a:t>More than a quarter of the studies have explicitly involved pedagogical criteria along with usability criteria.</a:t>
            </a:r>
            <a:endParaRPr/>
          </a:p>
          <a:p>
            <a:pPr marL="742950" marR="0" lvl="1" indent="-273050" algn="l" rtl="0">
              <a:lnSpc>
                <a:spcPct val="115000"/>
              </a:lnSpc>
              <a:spcBef>
                <a:spcPts val="1000"/>
              </a:spcBef>
              <a:spcAft>
                <a:spcPts val="0"/>
              </a:spcAft>
              <a:buSzPts val="1600"/>
              <a:buChar char="○"/>
            </a:pPr>
            <a:r>
              <a:rPr lang="en"/>
              <a:t>A considerable number of the studies have marginally addressed pedagogical criteria through consideration of functionality and utility/usefulness of the technology.</a:t>
            </a:r>
            <a:endParaRPr/>
          </a:p>
          <a:p>
            <a:pPr marL="742950" marR="0" lvl="1" indent="-273050" algn="l" rtl="0">
              <a:lnSpc>
                <a:spcPct val="115000"/>
              </a:lnSpc>
              <a:spcBef>
                <a:spcPts val="1000"/>
              </a:spcBef>
              <a:spcAft>
                <a:spcPts val="0"/>
              </a:spcAft>
              <a:buSzPts val="1600"/>
              <a:buChar char="○"/>
            </a:pPr>
            <a:r>
              <a:rPr lang="en"/>
              <a:t>Only a couple of approaches have attempted to fully integrate usability and pedagogical usability.</a:t>
            </a:r>
            <a:endParaRPr/>
          </a:p>
          <a:p>
            <a:pPr marL="742950" marR="0" lvl="1" indent="-273050" algn="l" rtl="0">
              <a:lnSpc>
                <a:spcPct val="115000"/>
              </a:lnSpc>
              <a:spcBef>
                <a:spcPts val="1000"/>
              </a:spcBef>
              <a:spcAft>
                <a:spcPts val="1000"/>
              </a:spcAft>
              <a:buSzPts val="1600"/>
              <a:buChar char="○"/>
            </a:pPr>
            <a:r>
              <a:rPr lang="en"/>
              <a:t>The analyzed studies have mostly failed to address complementarity of these two aspects more profoundly.</a:t>
            </a: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7"/>
          <p:cNvSpPr txBox="1">
            <a:spLocks noGrp="1"/>
          </p:cNvSpPr>
          <p:nvPr>
            <p:ph type="title"/>
          </p:nvPr>
        </p:nvSpPr>
        <p:spPr>
          <a:xfrm>
            <a:off x="311700" y="2436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Discussion - RQ4</a:t>
            </a:r>
            <a:endParaRPr/>
          </a:p>
        </p:txBody>
      </p:sp>
      <p:sp>
        <p:nvSpPr>
          <p:cNvPr id="156" name="Google Shape;156;p27"/>
          <p:cNvSpPr txBox="1">
            <a:spLocks noGrp="1"/>
          </p:cNvSpPr>
          <p:nvPr>
            <p:ph type="body" idx="1"/>
          </p:nvPr>
        </p:nvSpPr>
        <p:spPr>
          <a:xfrm>
            <a:off x="311700" y="1132750"/>
            <a:ext cx="8520600" cy="3851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1600" i="1"/>
              <a:t>Learner and Teacher Perspective (RQ4)</a:t>
            </a:r>
            <a:endParaRPr sz="1600" i="1"/>
          </a:p>
          <a:p>
            <a:pPr marL="742950" marR="0" lvl="1" indent="-260350" algn="l" rtl="0">
              <a:lnSpc>
                <a:spcPct val="115000"/>
              </a:lnSpc>
              <a:spcBef>
                <a:spcPts val="1000"/>
              </a:spcBef>
              <a:spcAft>
                <a:spcPts val="0"/>
              </a:spcAft>
              <a:buSzPts val="1400"/>
              <a:buChar char="○"/>
            </a:pPr>
            <a:r>
              <a:rPr lang="en" sz="1400"/>
              <a:t>Learners and educators/teachers have been involved in the selection process in </a:t>
            </a:r>
            <a:r>
              <a:rPr lang="en"/>
              <a:t>less than half of the studies.</a:t>
            </a:r>
            <a:endParaRPr sz="1400"/>
          </a:p>
          <a:p>
            <a:pPr marL="742950" marR="0" lvl="1" indent="-273050" algn="l" rtl="0">
              <a:lnSpc>
                <a:spcPct val="115000"/>
              </a:lnSpc>
              <a:spcBef>
                <a:spcPts val="1000"/>
              </a:spcBef>
              <a:spcAft>
                <a:spcPts val="0"/>
              </a:spcAft>
              <a:buSzPts val="1600"/>
              <a:buChar char="○"/>
            </a:pPr>
            <a:r>
              <a:rPr lang="en"/>
              <a:t>Participation of both students and teachers in usability studies on educational technology is highly advisable.</a:t>
            </a:r>
            <a:endParaRPr/>
          </a:p>
          <a:p>
            <a:pPr marL="742950" marR="0" lvl="1" indent="-273050" algn="l" rtl="0">
              <a:lnSpc>
                <a:spcPct val="115000"/>
              </a:lnSpc>
              <a:spcBef>
                <a:spcPts val="1000"/>
              </a:spcBef>
              <a:spcAft>
                <a:spcPts val="0"/>
              </a:spcAft>
              <a:buSzPts val="1600"/>
              <a:buChar char="○"/>
            </a:pPr>
            <a:r>
              <a:rPr lang="en"/>
              <a:t>Most approaches for eliciting the learner/teacher perspective have been based on a single method/practice, which, without questioning the validity, limits their potential. </a:t>
            </a:r>
            <a:endParaRPr/>
          </a:p>
          <a:p>
            <a:pPr marL="742950" marR="0" lvl="1" indent="-273050" algn="l" rtl="0">
              <a:lnSpc>
                <a:spcPct val="115000"/>
              </a:lnSpc>
              <a:spcBef>
                <a:spcPts val="1000"/>
              </a:spcBef>
              <a:spcAft>
                <a:spcPts val="0"/>
              </a:spcAft>
              <a:buSzPts val="1600"/>
              <a:buChar char="○"/>
            </a:pPr>
            <a:r>
              <a:rPr lang="en"/>
              <a:t>The joint practices of user testing and inquiry ensure an insight into usability evaluation from two perspectives: objective and subjective. </a:t>
            </a:r>
            <a:endParaRPr/>
          </a:p>
          <a:p>
            <a:pPr marL="742950" marR="0" lvl="1" indent="-273050" algn="l" rtl="0">
              <a:lnSpc>
                <a:spcPct val="115000"/>
              </a:lnSpc>
              <a:spcBef>
                <a:spcPts val="1000"/>
              </a:spcBef>
              <a:spcAft>
                <a:spcPts val="0"/>
              </a:spcAft>
              <a:buSzPts val="1600"/>
              <a:buChar char="○"/>
            </a:pPr>
            <a:r>
              <a:rPr lang="en"/>
              <a:t>Although under-applied, inquiry practices could be quite useful for obtaining the learner perspective from a larger number of learners.</a:t>
            </a:r>
            <a:endParaRPr/>
          </a:p>
          <a:p>
            <a:pPr marL="0" lvl="0" indent="0" algn="l" rtl="0">
              <a:spcBef>
                <a:spcPts val="1000"/>
              </a:spcBef>
              <a:spcAft>
                <a:spcPts val="1600"/>
              </a:spcAft>
              <a:buNone/>
            </a:pPr>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8"/>
          <p:cNvSpPr txBox="1">
            <a:spLocks noGrp="1"/>
          </p:cNvSpPr>
          <p:nvPr>
            <p:ph type="title"/>
          </p:nvPr>
        </p:nvSpPr>
        <p:spPr>
          <a:xfrm>
            <a:off x="311700" y="2352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Conclusion</a:t>
            </a:r>
            <a:endParaRPr/>
          </a:p>
        </p:txBody>
      </p:sp>
      <p:sp>
        <p:nvSpPr>
          <p:cNvPr id="162" name="Google Shape;162;p28"/>
          <p:cNvSpPr txBox="1">
            <a:spLocks noGrp="1"/>
          </p:cNvSpPr>
          <p:nvPr>
            <p:ph type="body" idx="1"/>
          </p:nvPr>
        </p:nvSpPr>
        <p:spPr>
          <a:xfrm>
            <a:off x="311700" y="1239400"/>
            <a:ext cx="8520600" cy="3786600"/>
          </a:xfrm>
          <a:prstGeom prst="rect">
            <a:avLst/>
          </a:prstGeom>
        </p:spPr>
        <p:txBody>
          <a:bodyPr spcFirstLastPara="1" wrap="square" lIns="91425" tIns="91425" rIns="91425" bIns="91425" anchor="t" anchorCtr="0">
            <a:noAutofit/>
          </a:bodyPr>
          <a:lstStyle/>
          <a:p>
            <a:pPr marL="457200" marR="0" lvl="0" indent="-330200" algn="l" rtl="0">
              <a:lnSpc>
                <a:spcPct val="115000"/>
              </a:lnSpc>
              <a:spcBef>
                <a:spcPts val="0"/>
              </a:spcBef>
              <a:spcAft>
                <a:spcPts val="0"/>
              </a:spcAft>
              <a:buSzPts val="1600"/>
              <a:buChar char="●"/>
            </a:pPr>
            <a:r>
              <a:rPr lang="en" sz="1600"/>
              <a:t>There is a clear need for relatively simple and efficient, yet effective enough, usability evaluation approaches that fit well the educational technology selection.</a:t>
            </a:r>
            <a:endParaRPr sz="1600"/>
          </a:p>
          <a:p>
            <a:pPr marL="457200" marR="0" lvl="0" indent="-330200" algn="l" rtl="0">
              <a:lnSpc>
                <a:spcPct val="115000"/>
              </a:lnSpc>
              <a:spcBef>
                <a:spcPts val="1000"/>
              </a:spcBef>
              <a:spcAft>
                <a:spcPts val="0"/>
              </a:spcAft>
              <a:buSzPts val="1600"/>
              <a:buChar char="●"/>
            </a:pPr>
            <a:r>
              <a:rPr lang="en" sz="1600"/>
              <a:t>However, effectiveness of many of the reported usability approaches, whether new or existing, is underexplored or disputable, and requires further research. </a:t>
            </a:r>
            <a:endParaRPr sz="1600"/>
          </a:p>
          <a:p>
            <a:pPr marL="457200" marR="0" lvl="0" indent="-330200" algn="l" rtl="0">
              <a:lnSpc>
                <a:spcPct val="115000"/>
              </a:lnSpc>
              <a:spcBef>
                <a:spcPts val="1000"/>
              </a:spcBef>
              <a:spcAft>
                <a:spcPts val="0"/>
              </a:spcAft>
              <a:buSzPts val="1600"/>
              <a:buChar char="●"/>
            </a:pPr>
            <a:r>
              <a:rPr lang="en" sz="1600"/>
              <a:t>Nevertheless, there are some promising results worth further investigation.</a:t>
            </a:r>
            <a:endParaRPr sz="1600"/>
          </a:p>
          <a:p>
            <a:pPr marL="457200" marR="0" lvl="0" indent="-330200" algn="l" rtl="0">
              <a:lnSpc>
                <a:spcPct val="115000"/>
              </a:lnSpc>
              <a:spcBef>
                <a:spcPts val="1000"/>
              </a:spcBef>
              <a:spcAft>
                <a:spcPts val="0"/>
              </a:spcAft>
              <a:buSzPts val="1600"/>
              <a:buChar char="●"/>
            </a:pPr>
            <a:r>
              <a:rPr lang="en" sz="1600"/>
              <a:t>There is also enough research space for proposals of new approaches, or adapted usability and HCI practices with careful consideration of the educational context. </a:t>
            </a:r>
            <a:endParaRPr sz="1600"/>
          </a:p>
          <a:p>
            <a:pPr marL="457200" marR="0" lvl="0" indent="0" algn="l" rtl="0">
              <a:lnSpc>
                <a:spcPct val="115000"/>
              </a:lnSpc>
              <a:spcBef>
                <a:spcPts val="1000"/>
              </a:spcBef>
              <a:spcAft>
                <a:spcPts val="1000"/>
              </a:spcAft>
              <a:buNone/>
            </a:pPr>
            <a:endParaRPr sz="16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9"/>
          <p:cNvSpPr txBox="1">
            <a:spLocks noGrp="1"/>
          </p:cNvSpPr>
          <p:nvPr>
            <p:ph type="ctrTitle"/>
          </p:nvPr>
        </p:nvSpPr>
        <p:spPr>
          <a:xfrm>
            <a:off x="1004150" y="1198350"/>
            <a:ext cx="7136700" cy="1508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000"/>
              <a:t>Usability Evaluation in Selecting Educational Technology</a:t>
            </a:r>
            <a:endParaRPr sz="4000"/>
          </a:p>
        </p:txBody>
      </p:sp>
      <p:sp>
        <p:nvSpPr>
          <p:cNvPr id="168" name="Google Shape;168;p29"/>
          <p:cNvSpPr txBox="1">
            <a:spLocks noGrp="1"/>
          </p:cNvSpPr>
          <p:nvPr>
            <p:ph type="subTitle" idx="1"/>
          </p:nvPr>
        </p:nvSpPr>
        <p:spPr>
          <a:xfrm>
            <a:off x="1004150" y="2854500"/>
            <a:ext cx="7074600" cy="1090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800" dirty="0"/>
              <a:t>Sonja Dimitrijević* &amp; Vladan Devedžić**</a:t>
            </a:r>
            <a:endParaRPr sz="1800" dirty="0"/>
          </a:p>
          <a:p>
            <a:pPr marL="0" lvl="0" indent="0" algn="ctr" rtl="0">
              <a:spcBef>
                <a:spcPts val="0"/>
              </a:spcBef>
              <a:spcAft>
                <a:spcPts val="0"/>
              </a:spcAft>
              <a:buNone/>
            </a:pPr>
            <a:endParaRPr sz="1100" dirty="0"/>
          </a:p>
          <a:p>
            <a:pPr marL="0" lvl="0" indent="0"/>
            <a:r>
              <a:rPr lang="en" sz="1200" dirty="0"/>
              <a:t>*Mihailo Pupin Institute, Belgrade, </a:t>
            </a:r>
            <a:r>
              <a:rPr lang="en" sz="1200" dirty="0" smtClean="0"/>
              <a:t>Serbia, </a:t>
            </a:r>
            <a:r>
              <a:rPr lang="en" sz="1200" dirty="0" smtClean="0"/>
              <a:t>**Faculty </a:t>
            </a:r>
            <a:r>
              <a:rPr lang="en" sz="1200" dirty="0"/>
              <a:t>of Organizational Sciences, Belgrade, Serb</a:t>
            </a:r>
            <a:r>
              <a:rPr lang="en" sz="1400" dirty="0"/>
              <a:t>ia</a:t>
            </a:r>
            <a:endParaRPr sz="1400" dirty="0"/>
          </a:p>
          <a:p>
            <a:pPr marL="0" lvl="0" indent="0" algn="ctr" rtl="0">
              <a:spcBef>
                <a:spcPts val="0"/>
              </a:spcBef>
              <a:spcAft>
                <a:spcPts val="0"/>
              </a:spcAft>
              <a:buNone/>
            </a:pPr>
            <a:endParaRPr sz="800" dirty="0"/>
          </a:p>
          <a:p>
            <a:pPr marL="0" lvl="0" indent="0" algn="ctr" rtl="0">
              <a:spcBef>
                <a:spcPts val="0"/>
              </a:spcBef>
              <a:spcAft>
                <a:spcPts val="0"/>
              </a:spcAft>
              <a:buNone/>
            </a:pPr>
            <a:r>
              <a:rPr lang="en" sz="1000" dirty="0"/>
              <a:t>sonja.dimitrijevic@pupin.rs, devedzic@gmail.com</a:t>
            </a:r>
            <a:endParaRPr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1885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Agenda</a:t>
            </a:r>
            <a:endParaRPr/>
          </a:p>
        </p:txBody>
      </p:sp>
      <p:sp>
        <p:nvSpPr>
          <p:cNvPr id="73" name="Google Shape;73;p14"/>
          <p:cNvSpPr txBox="1">
            <a:spLocks noGrp="1"/>
          </p:cNvSpPr>
          <p:nvPr>
            <p:ph type="body" idx="1"/>
          </p:nvPr>
        </p:nvSpPr>
        <p:spPr>
          <a:xfrm>
            <a:off x="530100" y="1166300"/>
            <a:ext cx="3405000" cy="3857700"/>
          </a:xfrm>
          <a:prstGeom prst="rect">
            <a:avLst/>
          </a:prstGeom>
        </p:spPr>
        <p:txBody>
          <a:bodyPr spcFirstLastPara="1" wrap="square" lIns="91425" tIns="91425" rIns="91425" bIns="91425" anchor="t" anchorCtr="0">
            <a:noAutofit/>
          </a:bodyPr>
          <a:lstStyle/>
          <a:p>
            <a:pPr marL="457200" lvl="0" indent="-342900" algn="l" rtl="0">
              <a:spcBef>
                <a:spcPts val="1000"/>
              </a:spcBef>
              <a:spcAft>
                <a:spcPts val="0"/>
              </a:spcAft>
              <a:buSzPts val="1800"/>
              <a:buChar char="●"/>
            </a:pPr>
            <a:r>
              <a:rPr lang="en"/>
              <a:t>Introduction</a:t>
            </a:r>
            <a:endParaRPr/>
          </a:p>
          <a:p>
            <a:pPr marL="457200" lvl="0" indent="-342900" algn="l" rtl="0">
              <a:spcBef>
                <a:spcPts val="1600"/>
              </a:spcBef>
              <a:spcAft>
                <a:spcPts val="0"/>
              </a:spcAft>
              <a:buSzPts val="1800"/>
              <a:buChar char="●"/>
            </a:pPr>
            <a:r>
              <a:rPr lang="en"/>
              <a:t>Objective</a:t>
            </a:r>
            <a:endParaRPr/>
          </a:p>
          <a:p>
            <a:pPr marL="457200" lvl="0" indent="-342900" algn="l" rtl="0">
              <a:spcBef>
                <a:spcPts val="1000"/>
              </a:spcBef>
              <a:spcAft>
                <a:spcPts val="0"/>
              </a:spcAft>
              <a:buSzPts val="1800"/>
              <a:buChar char="●"/>
            </a:pPr>
            <a:r>
              <a:rPr lang="en"/>
              <a:t>Research Questions</a:t>
            </a:r>
            <a:endParaRPr/>
          </a:p>
          <a:p>
            <a:pPr marL="457200" lvl="0" indent="-342900" algn="l" rtl="0">
              <a:spcBef>
                <a:spcPts val="1000"/>
              </a:spcBef>
              <a:spcAft>
                <a:spcPts val="0"/>
              </a:spcAft>
              <a:buSzPts val="1800"/>
              <a:buChar char="●"/>
            </a:pPr>
            <a:r>
              <a:rPr lang="en"/>
              <a:t>Methodology</a:t>
            </a:r>
            <a:endParaRPr/>
          </a:p>
          <a:p>
            <a:pPr marL="457200" lvl="0" indent="-342900" algn="l" rtl="0">
              <a:spcBef>
                <a:spcPts val="1000"/>
              </a:spcBef>
              <a:spcAft>
                <a:spcPts val="0"/>
              </a:spcAft>
              <a:buSzPts val="1800"/>
              <a:buChar char="●"/>
            </a:pPr>
            <a:r>
              <a:rPr lang="en"/>
              <a:t>Results</a:t>
            </a:r>
            <a:endParaRPr/>
          </a:p>
          <a:p>
            <a:pPr marL="457200" lvl="0" indent="-342900" algn="l" rtl="0">
              <a:spcBef>
                <a:spcPts val="1000"/>
              </a:spcBef>
              <a:spcAft>
                <a:spcPts val="0"/>
              </a:spcAft>
              <a:buSzPts val="1800"/>
              <a:buChar char="●"/>
            </a:pPr>
            <a:r>
              <a:rPr lang="en"/>
              <a:t>Discussion</a:t>
            </a:r>
            <a:endParaRPr/>
          </a:p>
          <a:p>
            <a:pPr marL="457200" lvl="0" indent="-342900" algn="l" rtl="0">
              <a:spcBef>
                <a:spcPts val="1000"/>
              </a:spcBef>
              <a:spcAft>
                <a:spcPts val="0"/>
              </a:spcAft>
              <a:buSzPts val="1800"/>
              <a:buChar char="●"/>
            </a:pPr>
            <a:r>
              <a:rPr lang="en"/>
              <a:t>Conclusion</a:t>
            </a:r>
            <a:endParaRPr/>
          </a:p>
          <a:p>
            <a:pPr marL="457200" lvl="0" indent="0" algn="l" rtl="0">
              <a:spcBef>
                <a:spcPts val="1000"/>
              </a:spcBef>
              <a:spcAft>
                <a:spcPts val="1600"/>
              </a:spcAft>
              <a:buNone/>
            </a:pPr>
            <a:endParaRPr/>
          </a:p>
        </p:txBody>
      </p:sp>
      <p:pic>
        <p:nvPicPr>
          <p:cNvPr id="74" name="Google Shape;74;p14"/>
          <p:cNvPicPr preferRelativeResize="0"/>
          <p:nvPr/>
        </p:nvPicPr>
        <p:blipFill>
          <a:blip r:embed="rId3">
            <a:alphaModFix/>
          </a:blip>
          <a:stretch>
            <a:fillRect/>
          </a:stretch>
        </p:blipFill>
        <p:spPr>
          <a:xfrm>
            <a:off x="3718225" y="1227875"/>
            <a:ext cx="4979676" cy="3482825"/>
          </a:xfrm>
          <a:prstGeom prst="rect">
            <a:avLst/>
          </a:prstGeom>
          <a:noFill/>
          <a:ln>
            <a:noFill/>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5"/>
          <p:cNvSpPr txBox="1">
            <a:spLocks noGrp="1"/>
          </p:cNvSpPr>
          <p:nvPr>
            <p:ph type="title"/>
          </p:nvPr>
        </p:nvSpPr>
        <p:spPr>
          <a:xfrm>
            <a:off x="311700" y="25652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Introduction</a:t>
            </a:r>
            <a:endParaRPr/>
          </a:p>
        </p:txBody>
      </p:sp>
      <p:sp>
        <p:nvSpPr>
          <p:cNvPr id="80" name="Google Shape;80;p15"/>
          <p:cNvSpPr txBox="1">
            <a:spLocks noGrp="1"/>
          </p:cNvSpPr>
          <p:nvPr>
            <p:ph type="body" idx="1"/>
          </p:nvPr>
        </p:nvSpPr>
        <p:spPr>
          <a:xfrm>
            <a:off x="311700" y="1427250"/>
            <a:ext cx="8520600" cy="31416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a:t>Usability has many definitions and evaluation methods (analytical and empirical).</a:t>
            </a:r>
            <a:endParaRPr sz="1600"/>
          </a:p>
          <a:p>
            <a:pPr marL="457200" lvl="0" indent="-330200" algn="l" rtl="0">
              <a:spcBef>
                <a:spcPts val="1000"/>
              </a:spcBef>
              <a:spcAft>
                <a:spcPts val="0"/>
              </a:spcAft>
              <a:buSzPts val="1600"/>
              <a:buChar char="●"/>
            </a:pPr>
            <a:r>
              <a:rPr lang="en" sz="1600"/>
              <a:t>Pedagogical usability comprises both ‘technical’ and pedagogical attributes. </a:t>
            </a:r>
            <a:endParaRPr sz="1600"/>
          </a:p>
          <a:p>
            <a:pPr marL="457200" lvl="0" indent="-330200" algn="l" rtl="0">
              <a:spcBef>
                <a:spcPts val="1000"/>
              </a:spcBef>
              <a:spcAft>
                <a:spcPts val="0"/>
              </a:spcAft>
              <a:buSzPts val="1600"/>
              <a:buChar char="●"/>
            </a:pPr>
            <a:r>
              <a:rPr lang="en" sz="1600"/>
              <a:t>Usability is an important, yet demanding factor in selection of technology to be used in an educational environment.</a:t>
            </a:r>
            <a:endParaRPr sz="1600"/>
          </a:p>
          <a:p>
            <a:pPr marL="457200" lvl="0" indent="-330200" algn="l" rtl="0">
              <a:spcBef>
                <a:spcPts val="1000"/>
              </a:spcBef>
              <a:spcAft>
                <a:spcPts val="0"/>
              </a:spcAft>
              <a:buSzPts val="1600"/>
              <a:buChar char="●"/>
            </a:pPr>
            <a:r>
              <a:rPr lang="en" sz="1600"/>
              <a:t>Educators/teachers more and more become evaluators and decision makers in the educational technology selection process.</a:t>
            </a:r>
            <a:endParaRPr sz="1600"/>
          </a:p>
          <a:p>
            <a:pPr marL="457200" lvl="0" indent="-330200" algn="l" rtl="0">
              <a:spcBef>
                <a:spcPts val="1000"/>
              </a:spcBef>
              <a:spcAft>
                <a:spcPts val="1000"/>
              </a:spcAft>
              <a:buSzPts val="1600"/>
              <a:buChar char="●"/>
            </a:pPr>
            <a:r>
              <a:rPr lang="en" sz="1600"/>
              <a:t>Extensive usability evaluation is demanding and, thus, usually conducted or facilitated by usability experts.</a:t>
            </a:r>
            <a:endParaRPr sz="1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6"/>
          <p:cNvSpPr txBox="1">
            <a:spLocks noGrp="1"/>
          </p:cNvSpPr>
          <p:nvPr>
            <p:ph type="title"/>
          </p:nvPr>
        </p:nvSpPr>
        <p:spPr>
          <a:xfrm>
            <a:off x="311700" y="2430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Objective</a:t>
            </a:r>
            <a:endParaRPr/>
          </a:p>
        </p:txBody>
      </p:sp>
      <p:sp>
        <p:nvSpPr>
          <p:cNvPr id="86" name="Google Shape;86;p16"/>
          <p:cNvSpPr txBox="1">
            <a:spLocks noGrp="1"/>
          </p:cNvSpPr>
          <p:nvPr>
            <p:ph type="body" idx="1"/>
          </p:nvPr>
        </p:nvSpPr>
        <p:spPr>
          <a:xfrm>
            <a:off x="699247" y="1838950"/>
            <a:ext cx="7684994" cy="2730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The objective of this systematic review is to examine and analyse how the challenge of usability evaluation is met in learning environments of higher education when (re)considering the use of technology for educational purposes.</a:t>
            </a:r>
            <a:endParaRPr dirty="0"/>
          </a:p>
          <a:p>
            <a:pPr marL="0" lvl="0" indent="0" algn="l" rtl="0">
              <a:spcBef>
                <a:spcPts val="1600"/>
              </a:spcBef>
              <a:spcAft>
                <a:spcPts val="1600"/>
              </a:spcAft>
              <a:buNone/>
            </a:pPr>
            <a:endParaRP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7"/>
          <p:cNvSpPr txBox="1">
            <a:spLocks noGrp="1"/>
          </p:cNvSpPr>
          <p:nvPr>
            <p:ph type="title"/>
          </p:nvPr>
        </p:nvSpPr>
        <p:spPr>
          <a:xfrm>
            <a:off x="311700" y="25650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Research Questions</a:t>
            </a:r>
            <a:endParaRPr/>
          </a:p>
        </p:txBody>
      </p:sp>
      <p:sp>
        <p:nvSpPr>
          <p:cNvPr id="92" name="Google Shape;92;p17"/>
          <p:cNvSpPr txBox="1">
            <a:spLocks noGrp="1"/>
          </p:cNvSpPr>
          <p:nvPr>
            <p:ph type="body" idx="1"/>
          </p:nvPr>
        </p:nvSpPr>
        <p:spPr>
          <a:xfrm>
            <a:off x="311700" y="1413800"/>
            <a:ext cx="8520600" cy="3155400"/>
          </a:xfrm>
          <a:prstGeom prst="rect">
            <a:avLst/>
          </a:prstGeom>
        </p:spPr>
        <p:txBody>
          <a:bodyPr spcFirstLastPara="1" wrap="square" lIns="91425" tIns="91425" rIns="91425" bIns="91425" anchor="t" anchorCtr="0">
            <a:noAutofit/>
          </a:bodyPr>
          <a:lstStyle/>
          <a:p>
            <a:pPr marL="457200" lvl="0" indent="-330200" algn="l" rtl="0">
              <a:spcBef>
                <a:spcPts val="0"/>
              </a:spcBef>
              <a:spcAft>
                <a:spcPts val="0"/>
              </a:spcAft>
              <a:buSzPts val="1600"/>
              <a:buChar char="●"/>
            </a:pPr>
            <a:r>
              <a:rPr lang="en" sz="1600" b="1" dirty="0"/>
              <a:t>RQ1</a:t>
            </a:r>
            <a:r>
              <a:rPr lang="en" sz="1600" dirty="0"/>
              <a:t>: </a:t>
            </a:r>
            <a:r>
              <a:rPr lang="en" sz="1600" i="1" dirty="0"/>
              <a:t>What methods have been proposed or employed in the context of educational technology selection to evaluate usability?</a:t>
            </a:r>
            <a:endParaRPr sz="1600" i="1" dirty="0"/>
          </a:p>
          <a:p>
            <a:pPr marL="457200" marR="0" lvl="0" indent="-330200" algn="l" rtl="0">
              <a:lnSpc>
                <a:spcPct val="115000"/>
              </a:lnSpc>
              <a:spcBef>
                <a:spcPts val="1000"/>
              </a:spcBef>
              <a:spcAft>
                <a:spcPts val="0"/>
              </a:spcAft>
              <a:buSzPts val="1600"/>
              <a:buChar char="●"/>
            </a:pPr>
            <a:r>
              <a:rPr lang="en" sz="1600" b="1" dirty="0"/>
              <a:t>RQ2</a:t>
            </a:r>
            <a:r>
              <a:rPr lang="en" sz="1600" dirty="0"/>
              <a:t>: </a:t>
            </a:r>
            <a:r>
              <a:rPr lang="en" sz="1600" i="1" dirty="0"/>
              <a:t>What usability attributes, i.e. criteria, have been proposed or employed in the context of educational technology selection?</a:t>
            </a:r>
            <a:endParaRPr sz="1600" i="1" dirty="0"/>
          </a:p>
          <a:p>
            <a:pPr marL="457200" marR="0" lvl="0" indent="-330200" algn="l" rtl="0">
              <a:lnSpc>
                <a:spcPct val="115000"/>
              </a:lnSpc>
              <a:spcBef>
                <a:spcPts val="1000"/>
              </a:spcBef>
              <a:spcAft>
                <a:spcPts val="0"/>
              </a:spcAft>
              <a:buSzPts val="1600"/>
              <a:buChar char="●"/>
            </a:pPr>
            <a:r>
              <a:rPr lang="en" sz="1600" b="1" dirty="0"/>
              <a:t>RQ3</a:t>
            </a:r>
            <a:r>
              <a:rPr lang="en" sz="1600" dirty="0"/>
              <a:t>: </a:t>
            </a:r>
            <a:r>
              <a:rPr lang="en" sz="1600" i="1" dirty="0"/>
              <a:t>How have pedagogical criteria been considered in the identified approaches?</a:t>
            </a:r>
            <a:endParaRPr i="1" dirty="0"/>
          </a:p>
          <a:p>
            <a:pPr marL="457200" lvl="0" indent="-330200" algn="l" rtl="0">
              <a:spcBef>
                <a:spcPts val="1000"/>
              </a:spcBef>
              <a:spcAft>
                <a:spcPts val="0"/>
              </a:spcAft>
              <a:buSzPts val="1600"/>
              <a:buChar char="●"/>
            </a:pPr>
            <a:r>
              <a:rPr lang="en" sz="1600" b="1" dirty="0"/>
              <a:t>RQ4</a:t>
            </a:r>
            <a:r>
              <a:rPr lang="en" sz="1600" dirty="0"/>
              <a:t>: </a:t>
            </a:r>
            <a:r>
              <a:rPr lang="en" sz="1600" i="1" dirty="0"/>
              <a:t>How has the learner and teacher perspective been considered in the identified approaches?</a:t>
            </a:r>
            <a:endParaRPr sz="16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8"/>
          <p:cNvSpPr txBox="1">
            <a:spLocks noGrp="1"/>
          </p:cNvSpPr>
          <p:nvPr>
            <p:ph type="title"/>
          </p:nvPr>
        </p:nvSpPr>
        <p:spPr>
          <a:xfrm>
            <a:off x="311700" y="26997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Methodology</a:t>
            </a:r>
            <a:endParaRPr/>
          </a:p>
        </p:txBody>
      </p:sp>
      <p:pic>
        <p:nvPicPr>
          <p:cNvPr id="98" name="Google Shape;98;p18"/>
          <p:cNvPicPr preferRelativeResize="0"/>
          <p:nvPr/>
        </p:nvPicPr>
        <p:blipFill>
          <a:blip r:embed="rId3">
            <a:alphaModFix/>
          </a:blip>
          <a:stretch>
            <a:fillRect/>
          </a:stretch>
        </p:blipFill>
        <p:spPr>
          <a:xfrm>
            <a:off x="1323000" y="1569375"/>
            <a:ext cx="6498025" cy="2642375"/>
          </a:xfrm>
          <a:prstGeom prst="rect">
            <a:avLst/>
          </a:prstGeom>
          <a:noFill/>
          <a:ln>
            <a:noFill/>
          </a:ln>
        </p:spPr>
      </p:pic>
      <p:sp>
        <p:nvSpPr>
          <p:cNvPr id="99" name="Google Shape;99;p18"/>
          <p:cNvSpPr/>
          <p:nvPr/>
        </p:nvSpPr>
        <p:spPr>
          <a:xfrm>
            <a:off x="587350" y="1348425"/>
            <a:ext cx="2445300" cy="707400"/>
          </a:xfrm>
          <a:prstGeom prst="wedgeRoundRectCallout">
            <a:avLst>
              <a:gd name="adj1" fmla="val -4648"/>
              <a:gd name="adj2" fmla="val 96243"/>
              <a:gd name="adj3" fmla="val 0"/>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a:t>SCOPUS, ACM, ISI, IEEE (1178); following up the references (306) and the citations (480)</a:t>
            </a:r>
            <a:endParaRPr/>
          </a:p>
        </p:txBody>
      </p:sp>
      <p:sp>
        <p:nvSpPr>
          <p:cNvPr id="100" name="Google Shape;100;p18"/>
          <p:cNvSpPr/>
          <p:nvPr/>
        </p:nvSpPr>
        <p:spPr>
          <a:xfrm>
            <a:off x="1778825" y="3784225"/>
            <a:ext cx="2022300" cy="579000"/>
          </a:xfrm>
          <a:prstGeom prst="wedgeRoundRectCallout">
            <a:avLst>
              <a:gd name="adj1" fmla="val 16667"/>
              <a:gd name="adj2" fmla="val -116667"/>
              <a:gd name="adj3" fmla="val 0"/>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a:t>Based on the defined criteria and quality of papers</a:t>
            </a:r>
            <a:endParaRPr sz="1100"/>
          </a:p>
        </p:txBody>
      </p:sp>
      <p:sp>
        <p:nvSpPr>
          <p:cNvPr id="101" name="Google Shape;101;p18"/>
          <p:cNvSpPr/>
          <p:nvPr/>
        </p:nvSpPr>
        <p:spPr>
          <a:xfrm>
            <a:off x="3759025" y="1348425"/>
            <a:ext cx="1787100" cy="579000"/>
          </a:xfrm>
          <a:prstGeom prst="wedgeRoundRectCallout">
            <a:avLst>
              <a:gd name="adj1" fmla="val 29349"/>
              <a:gd name="adj2" fmla="val 105488"/>
              <a:gd name="adj3" fmla="val 0"/>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a:t>Facilitated with an online spreadsheet template and visualizations</a:t>
            </a:r>
            <a:endParaRPr sz="1100"/>
          </a:p>
        </p:txBody>
      </p:sp>
      <p:sp>
        <p:nvSpPr>
          <p:cNvPr id="102" name="Google Shape;102;p18"/>
          <p:cNvSpPr/>
          <p:nvPr/>
        </p:nvSpPr>
        <p:spPr>
          <a:xfrm>
            <a:off x="4157725" y="3794725"/>
            <a:ext cx="1388400" cy="558000"/>
          </a:xfrm>
          <a:prstGeom prst="wedgeRoundRectCallout">
            <a:avLst>
              <a:gd name="adj1" fmla="val -17074"/>
              <a:gd name="adj2" fmla="val -116546"/>
              <a:gd name="adj3" fmla="val 0"/>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1100"/>
              <a:t>Final 45 studies</a:t>
            </a:r>
            <a:endParaRPr sz="1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9"/>
          <p:cNvSpPr txBox="1">
            <a:spLocks noGrp="1"/>
          </p:cNvSpPr>
          <p:nvPr>
            <p:ph type="title"/>
          </p:nvPr>
        </p:nvSpPr>
        <p:spPr>
          <a:xfrm>
            <a:off x="311700" y="2430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 Types of Studies</a:t>
            </a:r>
            <a:endParaRPr/>
          </a:p>
        </p:txBody>
      </p:sp>
      <p:pic>
        <p:nvPicPr>
          <p:cNvPr id="108" name="Google Shape;108;p19" title="Chart"/>
          <p:cNvPicPr preferRelativeResize="0"/>
          <p:nvPr/>
        </p:nvPicPr>
        <p:blipFill>
          <a:blip r:embed="rId3">
            <a:alphaModFix/>
          </a:blip>
          <a:stretch>
            <a:fillRect/>
          </a:stretch>
        </p:blipFill>
        <p:spPr>
          <a:xfrm>
            <a:off x="1793375" y="1907975"/>
            <a:ext cx="4877851" cy="2270600"/>
          </a:xfrm>
          <a:prstGeom prst="rect">
            <a:avLst/>
          </a:prstGeom>
          <a:noFill/>
          <a:ln>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0"/>
          <p:cNvSpPr txBox="1">
            <a:spLocks noGrp="1"/>
          </p:cNvSpPr>
          <p:nvPr>
            <p:ph type="title"/>
          </p:nvPr>
        </p:nvSpPr>
        <p:spPr>
          <a:xfrm>
            <a:off x="311700" y="243050"/>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 Categories of Educational Technology</a:t>
            </a:r>
            <a:endParaRPr/>
          </a:p>
        </p:txBody>
      </p:sp>
      <p:pic>
        <p:nvPicPr>
          <p:cNvPr id="114" name="Google Shape;114;p20" title="Chart"/>
          <p:cNvPicPr preferRelativeResize="0"/>
          <p:nvPr/>
        </p:nvPicPr>
        <p:blipFill>
          <a:blip r:embed="rId3">
            <a:alphaModFix/>
          </a:blip>
          <a:stretch>
            <a:fillRect/>
          </a:stretch>
        </p:blipFill>
        <p:spPr>
          <a:xfrm>
            <a:off x="1862724" y="1792025"/>
            <a:ext cx="5253802" cy="2317101"/>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1"/>
          <p:cNvSpPr txBox="1">
            <a:spLocks noGrp="1"/>
          </p:cNvSpPr>
          <p:nvPr>
            <p:ph type="title"/>
          </p:nvPr>
        </p:nvSpPr>
        <p:spPr>
          <a:xfrm>
            <a:off x="311700" y="202675"/>
            <a:ext cx="8520600" cy="70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Results - Usability Evaluation Methods</a:t>
            </a:r>
            <a:endParaRPr/>
          </a:p>
        </p:txBody>
      </p:sp>
      <p:pic>
        <p:nvPicPr>
          <p:cNvPr id="120" name="Google Shape;120;p21" title="Chart"/>
          <p:cNvPicPr preferRelativeResize="0"/>
          <p:nvPr/>
        </p:nvPicPr>
        <p:blipFill>
          <a:blip r:embed="rId3">
            <a:alphaModFix/>
          </a:blip>
          <a:stretch>
            <a:fillRect/>
          </a:stretch>
        </p:blipFill>
        <p:spPr>
          <a:xfrm>
            <a:off x="1452075" y="1152425"/>
            <a:ext cx="5889823" cy="3752751"/>
          </a:xfrm>
          <a:prstGeom prst="rect">
            <a:avLst/>
          </a:prstGeom>
          <a:noFill/>
          <a:ln>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1020</Words>
  <Application>Microsoft Office PowerPoint</Application>
  <PresentationFormat>On-screen Show (16:9)</PresentationFormat>
  <Paragraphs>80</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Times New Roman</vt:lpstr>
      <vt:lpstr>PT Sans Narrow</vt:lpstr>
      <vt:lpstr>Open Sans</vt:lpstr>
      <vt:lpstr>Tropic</vt:lpstr>
      <vt:lpstr>Usability Evaluation in Selecting Educational Technology</vt:lpstr>
      <vt:lpstr>Agenda</vt:lpstr>
      <vt:lpstr>Introduction</vt:lpstr>
      <vt:lpstr>Objective</vt:lpstr>
      <vt:lpstr>Research Questions</vt:lpstr>
      <vt:lpstr>Methodology</vt:lpstr>
      <vt:lpstr>Results - Types of Studies</vt:lpstr>
      <vt:lpstr>Results - Categories of Educational Technology</vt:lpstr>
      <vt:lpstr>Results - Usability Evaluation Methods</vt:lpstr>
      <vt:lpstr>Results - Types of Participants</vt:lpstr>
      <vt:lpstr>Results - Usability Attributes</vt:lpstr>
      <vt:lpstr>Discussion - RQ1</vt:lpstr>
      <vt:lpstr>Discussion - RQ2</vt:lpstr>
      <vt:lpstr>Discussion - RQ3</vt:lpstr>
      <vt:lpstr>Discussion - RQ4</vt:lpstr>
      <vt:lpstr>Conclusion</vt:lpstr>
      <vt:lpstr>Usability Evaluation in Selecting Educational Technology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Usability Evaluation in Selecting Educational Technology</dc:title>
  <cp:lastModifiedBy>SONjA</cp:lastModifiedBy>
  <cp:revision>6</cp:revision>
  <dcterms:modified xsi:type="dcterms:W3CDTF">2020-10-27T14:25:52Z</dcterms:modified>
</cp:coreProperties>
</file>