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5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0" d="100"/>
          <a:sy n="80" d="100"/>
        </p:scale>
        <p:origin x="378"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CB15F71-54C9-4C65-AD75-203E6C895277}" type="datetimeFigureOut">
              <a:rPr lang="mk-MK" smtClean="0"/>
              <a:t>29.10.2020</a:t>
            </a:fld>
            <a:endParaRPr lang="mk-MK"/>
          </a:p>
        </p:txBody>
      </p:sp>
      <p:sp>
        <p:nvSpPr>
          <p:cNvPr id="5" name="Footer Placeholder 4"/>
          <p:cNvSpPr>
            <a:spLocks noGrp="1"/>
          </p:cNvSpPr>
          <p:nvPr>
            <p:ph type="ftr" sz="quarter" idx="11"/>
          </p:nvPr>
        </p:nvSpPr>
        <p:spPr/>
        <p:txBody>
          <a:bodyPr/>
          <a:lstStyle/>
          <a:p>
            <a:endParaRPr lang="mk-MK"/>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D137659-4C73-42FC-B368-346FF47BF8F5}" type="slidenum">
              <a:rPr lang="mk-MK" smtClean="0"/>
              <a:t>‹#›</a:t>
            </a:fld>
            <a:endParaRPr lang="mk-MK"/>
          </a:p>
        </p:txBody>
      </p:sp>
    </p:spTree>
    <p:extLst>
      <p:ext uri="{BB962C8B-B14F-4D97-AF65-F5344CB8AC3E}">
        <p14:creationId xmlns:p14="http://schemas.microsoft.com/office/powerpoint/2010/main" val="3586249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B15F71-54C9-4C65-AD75-203E6C895277}" type="datetimeFigureOut">
              <a:rPr lang="mk-MK" smtClean="0"/>
              <a:t>29.10.2020</a:t>
            </a:fld>
            <a:endParaRPr lang="mk-MK"/>
          </a:p>
        </p:txBody>
      </p:sp>
      <p:sp>
        <p:nvSpPr>
          <p:cNvPr id="5" name="Footer Placeholder 4"/>
          <p:cNvSpPr>
            <a:spLocks noGrp="1"/>
          </p:cNvSpPr>
          <p:nvPr>
            <p:ph type="ftr" sz="quarter" idx="11"/>
          </p:nvPr>
        </p:nvSpPr>
        <p:spPr/>
        <p:txBody>
          <a:bodyPr/>
          <a:lstStyle/>
          <a:p>
            <a:endParaRPr lang="mk-MK"/>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D137659-4C73-42FC-B368-346FF47BF8F5}" type="slidenum">
              <a:rPr lang="mk-MK" smtClean="0"/>
              <a:t>‹#›</a:t>
            </a:fld>
            <a:endParaRPr lang="mk-MK"/>
          </a:p>
        </p:txBody>
      </p:sp>
    </p:spTree>
    <p:extLst>
      <p:ext uri="{BB962C8B-B14F-4D97-AF65-F5344CB8AC3E}">
        <p14:creationId xmlns:p14="http://schemas.microsoft.com/office/powerpoint/2010/main" val="2056436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B15F71-54C9-4C65-AD75-203E6C895277}" type="datetimeFigureOut">
              <a:rPr lang="mk-MK" smtClean="0"/>
              <a:t>29.10.2020</a:t>
            </a:fld>
            <a:endParaRPr lang="mk-MK"/>
          </a:p>
        </p:txBody>
      </p:sp>
      <p:sp>
        <p:nvSpPr>
          <p:cNvPr id="5" name="Footer Placeholder 4"/>
          <p:cNvSpPr>
            <a:spLocks noGrp="1"/>
          </p:cNvSpPr>
          <p:nvPr>
            <p:ph type="ftr" sz="quarter" idx="11"/>
          </p:nvPr>
        </p:nvSpPr>
        <p:spPr/>
        <p:txBody>
          <a:bodyPr/>
          <a:lstStyle/>
          <a:p>
            <a:endParaRPr lang="mk-MK"/>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D137659-4C73-42FC-B368-346FF47BF8F5}" type="slidenum">
              <a:rPr lang="mk-MK" smtClean="0"/>
              <a:t>‹#›</a:t>
            </a:fld>
            <a:endParaRPr lang="mk-MK"/>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28367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CB15F71-54C9-4C65-AD75-203E6C895277}" type="datetimeFigureOut">
              <a:rPr lang="mk-MK" smtClean="0"/>
              <a:t>29.10.2020</a:t>
            </a:fld>
            <a:endParaRPr lang="mk-MK"/>
          </a:p>
        </p:txBody>
      </p:sp>
      <p:sp>
        <p:nvSpPr>
          <p:cNvPr id="6" name="Footer Placeholder 5"/>
          <p:cNvSpPr>
            <a:spLocks noGrp="1"/>
          </p:cNvSpPr>
          <p:nvPr>
            <p:ph type="ftr" sz="quarter" idx="11"/>
          </p:nvPr>
        </p:nvSpPr>
        <p:spPr/>
        <p:txBody>
          <a:bodyPr/>
          <a:lstStyle/>
          <a:p>
            <a:endParaRPr lang="mk-MK"/>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D137659-4C73-42FC-B368-346FF47BF8F5}" type="slidenum">
              <a:rPr lang="mk-MK" smtClean="0"/>
              <a:t>‹#›</a:t>
            </a:fld>
            <a:endParaRPr lang="mk-MK"/>
          </a:p>
        </p:txBody>
      </p:sp>
    </p:spTree>
    <p:extLst>
      <p:ext uri="{BB962C8B-B14F-4D97-AF65-F5344CB8AC3E}">
        <p14:creationId xmlns:p14="http://schemas.microsoft.com/office/powerpoint/2010/main" val="17007748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CB15F71-54C9-4C65-AD75-203E6C895277}" type="datetimeFigureOut">
              <a:rPr lang="mk-MK" smtClean="0"/>
              <a:t>29.10.2020</a:t>
            </a:fld>
            <a:endParaRPr lang="mk-MK"/>
          </a:p>
        </p:txBody>
      </p:sp>
      <p:sp>
        <p:nvSpPr>
          <p:cNvPr id="6" name="Footer Placeholder 5"/>
          <p:cNvSpPr>
            <a:spLocks noGrp="1"/>
          </p:cNvSpPr>
          <p:nvPr>
            <p:ph type="ftr" sz="quarter" idx="11"/>
          </p:nvPr>
        </p:nvSpPr>
        <p:spPr/>
        <p:txBody>
          <a:bodyPr/>
          <a:lstStyle/>
          <a:p>
            <a:endParaRPr lang="mk-MK"/>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D137659-4C73-42FC-B368-346FF47BF8F5}" type="slidenum">
              <a:rPr lang="mk-MK" smtClean="0"/>
              <a:t>‹#›</a:t>
            </a:fld>
            <a:endParaRPr lang="mk-MK"/>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077019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CB15F71-54C9-4C65-AD75-203E6C895277}" type="datetimeFigureOut">
              <a:rPr lang="mk-MK" smtClean="0"/>
              <a:t>29.10.2020</a:t>
            </a:fld>
            <a:endParaRPr lang="mk-MK"/>
          </a:p>
        </p:txBody>
      </p:sp>
      <p:sp>
        <p:nvSpPr>
          <p:cNvPr id="6" name="Footer Placeholder 5"/>
          <p:cNvSpPr>
            <a:spLocks noGrp="1"/>
          </p:cNvSpPr>
          <p:nvPr>
            <p:ph type="ftr" sz="quarter" idx="11"/>
          </p:nvPr>
        </p:nvSpPr>
        <p:spPr/>
        <p:txBody>
          <a:bodyPr/>
          <a:lstStyle/>
          <a:p>
            <a:endParaRPr lang="mk-MK"/>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D137659-4C73-42FC-B368-346FF47BF8F5}" type="slidenum">
              <a:rPr lang="mk-MK" smtClean="0"/>
              <a:t>‹#›</a:t>
            </a:fld>
            <a:endParaRPr lang="mk-MK"/>
          </a:p>
        </p:txBody>
      </p:sp>
    </p:spTree>
    <p:extLst>
      <p:ext uri="{BB962C8B-B14F-4D97-AF65-F5344CB8AC3E}">
        <p14:creationId xmlns:p14="http://schemas.microsoft.com/office/powerpoint/2010/main" val="19595016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B15F71-54C9-4C65-AD75-203E6C895277}" type="datetimeFigureOut">
              <a:rPr lang="mk-MK" smtClean="0"/>
              <a:t>29.10.2020</a:t>
            </a:fld>
            <a:endParaRPr lang="mk-MK"/>
          </a:p>
        </p:txBody>
      </p:sp>
      <p:sp>
        <p:nvSpPr>
          <p:cNvPr id="5" name="Footer Placeholder 4"/>
          <p:cNvSpPr>
            <a:spLocks noGrp="1"/>
          </p:cNvSpPr>
          <p:nvPr>
            <p:ph type="ftr" sz="quarter" idx="11"/>
          </p:nvPr>
        </p:nvSpPr>
        <p:spPr/>
        <p:txBody>
          <a:bodyPr/>
          <a:lstStyle/>
          <a:p>
            <a:endParaRPr lang="mk-MK"/>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D137659-4C73-42FC-B368-346FF47BF8F5}" type="slidenum">
              <a:rPr lang="mk-MK" smtClean="0"/>
              <a:t>‹#›</a:t>
            </a:fld>
            <a:endParaRPr lang="mk-MK"/>
          </a:p>
        </p:txBody>
      </p:sp>
    </p:spTree>
    <p:extLst>
      <p:ext uri="{BB962C8B-B14F-4D97-AF65-F5344CB8AC3E}">
        <p14:creationId xmlns:p14="http://schemas.microsoft.com/office/powerpoint/2010/main" val="21573594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B15F71-54C9-4C65-AD75-203E6C895277}" type="datetimeFigureOut">
              <a:rPr lang="mk-MK" smtClean="0"/>
              <a:t>29.10.2020</a:t>
            </a:fld>
            <a:endParaRPr lang="mk-MK"/>
          </a:p>
        </p:txBody>
      </p:sp>
      <p:sp>
        <p:nvSpPr>
          <p:cNvPr id="5" name="Footer Placeholder 4"/>
          <p:cNvSpPr>
            <a:spLocks noGrp="1"/>
          </p:cNvSpPr>
          <p:nvPr>
            <p:ph type="ftr" sz="quarter" idx="11"/>
          </p:nvPr>
        </p:nvSpPr>
        <p:spPr/>
        <p:txBody>
          <a:bodyPr/>
          <a:lstStyle/>
          <a:p>
            <a:endParaRPr lang="mk-MK"/>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D137659-4C73-42FC-B368-346FF47BF8F5}" type="slidenum">
              <a:rPr lang="mk-MK" smtClean="0"/>
              <a:t>‹#›</a:t>
            </a:fld>
            <a:endParaRPr lang="mk-MK"/>
          </a:p>
        </p:txBody>
      </p:sp>
    </p:spTree>
    <p:extLst>
      <p:ext uri="{BB962C8B-B14F-4D97-AF65-F5344CB8AC3E}">
        <p14:creationId xmlns:p14="http://schemas.microsoft.com/office/powerpoint/2010/main" val="1378204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B15F71-54C9-4C65-AD75-203E6C895277}" type="datetimeFigureOut">
              <a:rPr lang="mk-MK" smtClean="0"/>
              <a:t>29.10.2020</a:t>
            </a:fld>
            <a:endParaRPr lang="mk-MK"/>
          </a:p>
        </p:txBody>
      </p:sp>
      <p:sp>
        <p:nvSpPr>
          <p:cNvPr id="5" name="Footer Placeholder 4"/>
          <p:cNvSpPr>
            <a:spLocks noGrp="1"/>
          </p:cNvSpPr>
          <p:nvPr>
            <p:ph type="ftr" sz="quarter" idx="11"/>
          </p:nvPr>
        </p:nvSpPr>
        <p:spPr/>
        <p:txBody>
          <a:bodyPr/>
          <a:lstStyle/>
          <a:p>
            <a:endParaRPr lang="mk-MK"/>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D137659-4C73-42FC-B368-346FF47BF8F5}" type="slidenum">
              <a:rPr lang="mk-MK" smtClean="0"/>
              <a:t>‹#›</a:t>
            </a:fld>
            <a:endParaRPr lang="mk-MK"/>
          </a:p>
        </p:txBody>
      </p:sp>
    </p:spTree>
    <p:extLst>
      <p:ext uri="{BB962C8B-B14F-4D97-AF65-F5344CB8AC3E}">
        <p14:creationId xmlns:p14="http://schemas.microsoft.com/office/powerpoint/2010/main" val="1743862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B15F71-54C9-4C65-AD75-203E6C895277}" type="datetimeFigureOut">
              <a:rPr lang="mk-MK" smtClean="0"/>
              <a:t>29.10.2020</a:t>
            </a:fld>
            <a:endParaRPr lang="mk-MK"/>
          </a:p>
        </p:txBody>
      </p:sp>
      <p:sp>
        <p:nvSpPr>
          <p:cNvPr id="5" name="Footer Placeholder 4"/>
          <p:cNvSpPr>
            <a:spLocks noGrp="1"/>
          </p:cNvSpPr>
          <p:nvPr>
            <p:ph type="ftr" sz="quarter" idx="11"/>
          </p:nvPr>
        </p:nvSpPr>
        <p:spPr/>
        <p:txBody>
          <a:bodyPr/>
          <a:lstStyle/>
          <a:p>
            <a:endParaRPr lang="mk-MK"/>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D137659-4C73-42FC-B368-346FF47BF8F5}" type="slidenum">
              <a:rPr lang="mk-MK" smtClean="0"/>
              <a:t>‹#›</a:t>
            </a:fld>
            <a:endParaRPr lang="mk-MK"/>
          </a:p>
        </p:txBody>
      </p:sp>
    </p:spTree>
    <p:extLst>
      <p:ext uri="{BB962C8B-B14F-4D97-AF65-F5344CB8AC3E}">
        <p14:creationId xmlns:p14="http://schemas.microsoft.com/office/powerpoint/2010/main" val="2809572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CB15F71-54C9-4C65-AD75-203E6C895277}" type="datetimeFigureOut">
              <a:rPr lang="mk-MK" smtClean="0"/>
              <a:t>29.10.2020</a:t>
            </a:fld>
            <a:endParaRPr lang="mk-MK"/>
          </a:p>
        </p:txBody>
      </p:sp>
      <p:sp>
        <p:nvSpPr>
          <p:cNvPr id="6" name="Footer Placeholder 5"/>
          <p:cNvSpPr>
            <a:spLocks noGrp="1"/>
          </p:cNvSpPr>
          <p:nvPr>
            <p:ph type="ftr" sz="quarter" idx="11"/>
          </p:nvPr>
        </p:nvSpPr>
        <p:spPr/>
        <p:txBody>
          <a:bodyPr/>
          <a:lstStyle/>
          <a:p>
            <a:endParaRPr lang="mk-MK"/>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D137659-4C73-42FC-B368-346FF47BF8F5}" type="slidenum">
              <a:rPr lang="mk-MK" smtClean="0"/>
              <a:t>‹#›</a:t>
            </a:fld>
            <a:endParaRPr lang="mk-MK"/>
          </a:p>
        </p:txBody>
      </p:sp>
    </p:spTree>
    <p:extLst>
      <p:ext uri="{BB962C8B-B14F-4D97-AF65-F5344CB8AC3E}">
        <p14:creationId xmlns:p14="http://schemas.microsoft.com/office/powerpoint/2010/main" val="1287189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CB15F71-54C9-4C65-AD75-203E6C895277}" type="datetimeFigureOut">
              <a:rPr lang="mk-MK" smtClean="0"/>
              <a:t>29.10.2020</a:t>
            </a:fld>
            <a:endParaRPr lang="mk-MK"/>
          </a:p>
        </p:txBody>
      </p:sp>
      <p:sp>
        <p:nvSpPr>
          <p:cNvPr id="8" name="Footer Placeholder 7"/>
          <p:cNvSpPr>
            <a:spLocks noGrp="1"/>
          </p:cNvSpPr>
          <p:nvPr>
            <p:ph type="ftr" sz="quarter" idx="11"/>
          </p:nvPr>
        </p:nvSpPr>
        <p:spPr/>
        <p:txBody>
          <a:bodyPr/>
          <a:lstStyle/>
          <a:p>
            <a:endParaRPr lang="mk-MK"/>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D137659-4C73-42FC-B368-346FF47BF8F5}" type="slidenum">
              <a:rPr lang="mk-MK" smtClean="0"/>
              <a:t>‹#›</a:t>
            </a:fld>
            <a:endParaRPr lang="mk-MK"/>
          </a:p>
        </p:txBody>
      </p:sp>
    </p:spTree>
    <p:extLst>
      <p:ext uri="{BB962C8B-B14F-4D97-AF65-F5344CB8AC3E}">
        <p14:creationId xmlns:p14="http://schemas.microsoft.com/office/powerpoint/2010/main" val="1765403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CB15F71-54C9-4C65-AD75-203E6C895277}" type="datetimeFigureOut">
              <a:rPr lang="mk-MK" smtClean="0"/>
              <a:t>29.10.2020</a:t>
            </a:fld>
            <a:endParaRPr lang="mk-MK"/>
          </a:p>
        </p:txBody>
      </p:sp>
      <p:sp>
        <p:nvSpPr>
          <p:cNvPr id="4" name="Footer Placeholder 3"/>
          <p:cNvSpPr>
            <a:spLocks noGrp="1"/>
          </p:cNvSpPr>
          <p:nvPr>
            <p:ph type="ftr" sz="quarter" idx="11"/>
          </p:nvPr>
        </p:nvSpPr>
        <p:spPr/>
        <p:txBody>
          <a:bodyPr/>
          <a:lstStyle/>
          <a:p>
            <a:endParaRPr lang="mk-MK"/>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D137659-4C73-42FC-B368-346FF47BF8F5}" type="slidenum">
              <a:rPr lang="mk-MK" smtClean="0"/>
              <a:t>‹#›</a:t>
            </a:fld>
            <a:endParaRPr lang="mk-MK"/>
          </a:p>
        </p:txBody>
      </p:sp>
    </p:spTree>
    <p:extLst>
      <p:ext uri="{BB962C8B-B14F-4D97-AF65-F5344CB8AC3E}">
        <p14:creationId xmlns:p14="http://schemas.microsoft.com/office/powerpoint/2010/main" val="1320644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B15F71-54C9-4C65-AD75-203E6C895277}" type="datetimeFigureOut">
              <a:rPr lang="mk-MK" smtClean="0"/>
              <a:t>29.10.2020</a:t>
            </a:fld>
            <a:endParaRPr lang="mk-MK"/>
          </a:p>
        </p:txBody>
      </p:sp>
      <p:sp>
        <p:nvSpPr>
          <p:cNvPr id="3" name="Footer Placeholder 2"/>
          <p:cNvSpPr>
            <a:spLocks noGrp="1"/>
          </p:cNvSpPr>
          <p:nvPr>
            <p:ph type="ftr" sz="quarter" idx="11"/>
          </p:nvPr>
        </p:nvSpPr>
        <p:spPr/>
        <p:txBody>
          <a:bodyPr/>
          <a:lstStyle/>
          <a:p>
            <a:endParaRPr lang="mk-MK"/>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D137659-4C73-42FC-B368-346FF47BF8F5}" type="slidenum">
              <a:rPr lang="mk-MK" smtClean="0"/>
              <a:t>‹#›</a:t>
            </a:fld>
            <a:endParaRPr lang="mk-MK"/>
          </a:p>
        </p:txBody>
      </p:sp>
    </p:spTree>
    <p:extLst>
      <p:ext uri="{BB962C8B-B14F-4D97-AF65-F5344CB8AC3E}">
        <p14:creationId xmlns:p14="http://schemas.microsoft.com/office/powerpoint/2010/main" val="368993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B15F71-54C9-4C65-AD75-203E6C895277}" type="datetimeFigureOut">
              <a:rPr lang="mk-MK" smtClean="0"/>
              <a:t>29.10.2020</a:t>
            </a:fld>
            <a:endParaRPr lang="mk-MK"/>
          </a:p>
        </p:txBody>
      </p:sp>
      <p:sp>
        <p:nvSpPr>
          <p:cNvPr id="6" name="Footer Placeholder 5"/>
          <p:cNvSpPr>
            <a:spLocks noGrp="1"/>
          </p:cNvSpPr>
          <p:nvPr>
            <p:ph type="ftr" sz="quarter" idx="11"/>
          </p:nvPr>
        </p:nvSpPr>
        <p:spPr/>
        <p:txBody>
          <a:bodyPr/>
          <a:lstStyle/>
          <a:p>
            <a:endParaRPr lang="mk-MK"/>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D137659-4C73-42FC-B368-346FF47BF8F5}" type="slidenum">
              <a:rPr lang="mk-MK" smtClean="0"/>
              <a:t>‹#›</a:t>
            </a:fld>
            <a:endParaRPr lang="mk-MK"/>
          </a:p>
        </p:txBody>
      </p:sp>
    </p:spTree>
    <p:extLst>
      <p:ext uri="{BB962C8B-B14F-4D97-AF65-F5344CB8AC3E}">
        <p14:creationId xmlns:p14="http://schemas.microsoft.com/office/powerpoint/2010/main" val="3459032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B15F71-54C9-4C65-AD75-203E6C895277}" type="datetimeFigureOut">
              <a:rPr lang="mk-MK" smtClean="0"/>
              <a:t>29.10.2020</a:t>
            </a:fld>
            <a:endParaRPr lang="mk-MK"/>
          </a:p>
        </p:txBody>
      </p:sp>
      <p:sp>
        <p:nvSpPr>
          <p:cNvPr id="6" name="Footer Placeholder 5"/>
          <p:cNvSpPr>
            <a:spLocks noGrp="1"/>
          </p:cNvSpPr>
          <p:nvPr>
            <p:ph type="ftr" sz="quarter" idx="11"/>
          </p:nvPr>
        </p:nvSpPr>
        <p:spPr/>
        <p:txBody>
          <a:bodyPr/>
          <a:lstStyle/>
          <a:p>
            <a:endParaRPr lang="mk-MK"/>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D137659-4C73-42FC-B368-346FF47BF8F5}" type="slidenum">
              <a:rPr lang="mk-MK" smtClean="0"/>
              <a:t>‹#›</a:t>
            </a:fld>
            <a:endParaRPr lang="mk-MK"/>
          </a:p>
        </p:txBody>
      </p:sp>
    </p:spTree>
    <p:extLst>
      <p:ext uri="{BB962C8B-B14F-4D97-AF65-F5344CB8AC3E}">
        <p14:creationId xmlns:p14="http://schemas.microsoft.com/office/powerpoint/2010/main" val="2414810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CB15F71-54C9-4C65-AD75-203E6C895277}" type="datetimeFigureOut">
              <a:rPr lang="mk-MK" smtClean="0"/>
              <a:t>29.10.2020</a:t>
            </a:fld>
            <a:endParaRPr lang="mk-MK"/>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mk-MK"/>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D137659-4C73-42FC-B368-346FF47BF8F5}" type="slidenum">
              <a:rPr lang="mk-MK" smtClean="0"/>
              <a:t>‹#›</a:t>
            </a:fld>
            <a:endParaRPr lang="mk-MK"/>
          </a:p>
        </p:txBody>
      </p:sp>
    </p:spTree>
    <p:extLst>
      <p:ext uri="{BB962C8B-B14F-4D97-AF65-F5344CB8AC3E}">
        <p14:creationId xmlns:p14="http://schemas.microsoft.com/office/powerpoint/2010/main" val="42790800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E54C7-00A8-413E-B45D-47BA2BE26DFB}"/>
              </a:ext>
            </a:extLst>
          </p:cNvPr>
          <p:cNvSpPr>
            <a:spLocks noGrp="1"/>
          </p:cNvSpPr>
          <p:nvPr>
            <p:ph type="ctrTitle"/>
          </p:nvPr>
        </p:nvSpPr>
        <p:spPr>
          <a:xfrm>
            <a:off x="1550506" y="1658960"/>
            <a:ext cx="10258908" cy="2262781"/>
          </a:xfrm>
        </p:spPr>
        <p:txBody>
          <a:bodyPr>
            <a:noAutofit/>
          </a:bodyPr>
          <a:lstStyle/>
          <a:p>
            <a:r>
              <a:rPr lang="en-US" sz="4000" dirty="0"/>
              <a:t>Measuring the Impact of Online Learning on Students’ Satisfaction and Student Outcomes Using Integrated Model</a:t>
            </a:r>
            <a:endParaRPr lang="mk-MK" sz="4000" dirty="0"/>
          </a:p>
        </p:txBody>
      </p:sp>
      <p:sp>
        <p:nvSpPr>
          <p:cNvPr id="3" name="Subtitle 2">
            <a:extLst>
              <a:ext uri="{FF2B5EF4-FFF2-40B4-BE49-F238E27FC236}">
                <a16:creationId xmlns:a16="http://schemas.microsoft.com/office/drawing/2014/main" id="{64EE5D79-A223-4154-8DF7-9E9F6D31F48D}"/>
              </a:ext>
            </a:extLst>
          </p:cNvPr>
          <p:cNvSpPr>
            <a:spLocks noGrp="1"/>
          </p:cNvSpPr>
          <p:nvPr>
            <p:ph type="subTitle" idx="1"/>
          </p:nvPr>
        </p:nvSpPr>
        <p:spPr>
          <a:xfrm>
            <a:off x="2191648" y="4138664"/>
            <a:ext cx="9912120" cy="1126283"/>
          </a:xfrm>
        </p:spPr>
        <p:txBody>
          <a:bodyPr>
            <a:normAutofit/>
          </a:bodyPr>
          <a:lstStyle/>
          <a:p>
            <a:r>
              <a:rPr lang="en-US" dirty="0"/>
              <a:t>Natasa Koceska and Saso Koceski</a:t>
            </a:r>
          </a:p>
          <a:p>
            <a:r>
              <a:rPr lang="en-US" dirty="0"/>
              <a:t>Faculty of Computer Science, University </a:t>
            </a:r>
            <a:r>
              <a:rPr lang="en-US" dirty="0" err="1"/>
              <a:t>Goce</a:t>
            </a:r>
            <a:r>
              <a:rPr lang="en-US" dirty="0"/>
              <a:t> </a:t>
            </a:r>
            <a:r>
              <a:rPr lang="en-US" dirty="0" err="1"/>
              <a:t>Delcev-Stip</a:t>
            </a:r>
            <a:r>
              <a:rPr lang="en-US" dirty="0"/>
              <a:t>, R. North Macedonia</a:t>
            </a:r>
          </a:p>
          <a:p>
            <a:endParaRPr lang="mk-MK" dirty="0"/>
          </a:p>
        </p:txBody>
      </p:sp>
    </p:spTree>
    <p:extLst>
      <p:ext uri="{BB962C8B-B14F-4D97-AF65-F5344CB8AC3E}">
        <p14:creationId xmlns:p14="http://schemas.microsoft.com/office/powerpoint/2010/main" val="2321546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246A0-EDA8-4C92-8D4E-BCA365148B8A}"/>
              </a:ext>
            </a:extLst>
          </p:cNvPr>
          <p:cNvSpPr>
            <a:spLocks noGrp="1"/>
          </p:cNvSpPr>
          <p:nvPr>
            <p:ph type="title"/>
          </p:nvPr>
        </p:nvSpPr>
        <p:spPr/>
        <p:txBody>
          <a:bodyPr/>
          <a:lstStyle/>
          <a:p>
            <a:r>
              <a:rPr lang="en-GB" dirty="0"/>
              <a:t>RESULTS AND DISCUSSION </a:t>
            </a:r>
            <a:endParaRPr lang="mk-MK" dirty="0"/>
          </a:p>
        </p:txBody>
      </p:sp>
      <p:sp>
        <p:nvSpPr>
          <p:cNvPr id="3" name="Content Placeholder 2">
            <a:extLst>
              <a:ext uri="{FF2B5EF4-FFF2-40B4-BE49-F238E27FC236}">
                <a16:creationId xmlns:a16="http://schemas.microsoft.com/office/drawing/2014/main" id="{95F023B9-3361-43D5-9D42-4BABB1770207}"/>
              </a:ext>
            </a:extLst>
          </p:cNvPr>
          <p:cNvSpPr>
            <a:spLocks noGrp="1"/>
          </p:cNvSpPr>
          <p:nvPr>
            <p:ph idx="1"/>
          </p:nvPr>
        </p:nvSpPr>
        <p:spPr>
          <a:xfrm>
            <a:off x="2589212" y="1528011"/>
            <a:ext cx="8915400" cy="4860757"/>
          </a:xfrm>
        </p:spPr>
        <p:txBody>
          <a:bodyPr>
            <a:normAutofit fontScale="92500" lnSpcReduction="10000"/>
          </a:bodyPr>
          <a:lstStyle/>
          <a:p>
            <a:r>
              <a:rPr lang="en-US" dirty="0"/>
              <a:t>Students’ satisfaction was predicted (R2 = 0.879) better than student outcomes (R2 = 0.590). </a:t>
            </a:r>
          </a:p>
          <a:p>
            <a:r>
              <a:rPr lang="en-US" dirty="0"/>
              <a:t>Information quality (IQ) has significant impact on system use (</a:t>
            </a:r>
            <a:r>
              <a:rPr lang="en-US" dirty="0" err="1"/>
              <a:t>SysUse</a:t>
            </a:r>
            <a:r>
              <a:rPr lang="en-US" dirty="0"/>
              <a:t>) and students’ satisfaction (SS). These findings are consistent with prior studies, which highlight the fact that the distribution of materials and the quality of these materials are very important. </a:t>
            </a:r>
          </a:p>
          <a:p>
            <a:r>
              <a:rPr lang="en-US" dirty="0"/>
              <a:t>System quality (</a:t>
            </a:r>
            <a:r>
              <a:rPr lang="en-US" dirty="0" err="1"/>
              <a:t>SysQ</a:t>
            </a:r>
            <a:r>
              <a:rPr lang="en-US" dirty="0"/>
              <a:t>) has significant impact only on system use (</a:t>
            </a:r>
            <a:r>
              <a:rPr lang="en-US" dirty="0" err="1"/>
              <a:t>SysUse</a:t>
            </a:r>
            <a:r>
              <a:rPr lang="en-US" dirty="0"/>
              <a:t>). </a:t>
            </a:r>
          </a:p>
          <a:p>
            <a:r>
              <a:rPr lang="en-US" dirty="0"/>
              <a:t>Perceived ease of use (PEOU) is significant factor for perceive usefulness (PU), system use (</a:t>
            </a:r>
            <a:r>
              <a:rPr lang="en-US" dirty="0" err="1"/>
              <a:t>SysUse</a:t>
            </a:r>
            <a:r>
              <a:rPr lang="en-US" dirty="0"/>
              <a:t>) and students’ satisfaction (SS). </a:t>
            </a:r>
          </a:p>
          <a:p>
            <a:r>
              <a:rPr lang="en-US" dirty="0"/>
              <a:t>In accordance with other research, perceive usefulness (PU) has direct and significant impact on system use (SS).</a:t>
            </a:r>
          </a:p>
          <a:p>
            <a:r>
              <a:rPr lang="en-US" dirty="0"/>
              <a:t>A significant relationship was discovered between system use (</a:t>
            </a:r>
            <a:r>
              <a:rPr lang="en-US" dirty="0" err="1"/>
              <a:t>SysUse</a:t>
            </a:r>
            <a:r>
              <a:rPr lang="en-US" dirty="0"/>
              <a:t>) and students’ satisfaction (SS). </a:t>
            </a:r>
          </a:p>
          <a:p>
            <a:r>
              <a:rPr lang="en-US" dirty="0"/>
              <a:t>System use (</a:t>
            </a:r>
            <a:r>
              <a:rPr lang="en-US" dirty="0" err="1"/>
              <a:t>SysUse</a:t>
            </a:r>
            <a:r>
              <a:rPr lang="en-US" dirty="0"/>
              <a:t>) also exhibited a strong influence on student outcomes (SO) by means of students’ satisfaction (SS), demonstrating that the active use of online learning system influences user satisfaction, which subsequently leads to better student outcomes.</a:t>
            </a:r>
            <a:endParaRPr lang="mk-MK" dirty="0"/>
          </a:p>
        </p:txBody>
      </p:sp>
    </p:spTree>
    <p:extLst>
      <p:ext uri="{BB962C8B-B14F-4D97-AF65-F5344CB8AC3E}">
        <p14:creationId xmlns:p14="http://schemas.microsoft.com/office/powerpoint/2010/main" val="1423548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7C2AC-FAF9-4C33-B201-82A7C02B9833}"/>
              </a:ext>
            </a:extLst>
          </p:cNvPr>
          <p:cNvSpPr>
            <a:spLocks noGrp="1"/>
          </p:cNvSpPr>
          <p:nvPr>
            <p:ph type="title"/>
          </p:nvPr>
        </p:nvSpPr>
        <p:spPr/>
        <p:txBody>
          <a:bodyPr/>
          <a:lstStyle/>
          <a:p>
            <a:r>
              <a:rPr lang="en-GB" dirty="0"/>
              <a:t>CONCLUSION </a:t>
            </a:r>
            <a:endParaRPr lang="mk-MK" dirty="0"/>
          </a:p>
        </p:txBody>
      </p:sp>
      <p:sp>
        <p:nvSpPr>
          <p:cNvPr id="3" name="Content Placeholder 2">
            <a:extLst>
              <a:ext uri="{FF2B5EF4-FFF2-40B4-BE49-F238E27FC236}">
                <a16:creationId xmlns:a16="http://schemas.microsoft.com/office/drawing/2014/main" id="{90EF93BB-C5DA-4AC8-A6E6-E7C2700EEE49}"/>
              </a:ext>
            </a:extLst>
          </p:cNvPr>
          <p:cNvSpPr>
            <a:spLocks noGrp="1"/>
          </p:cNvSpPr>
          <p:nvPr>
            <p:ph idx="1"/>
          </p:nvPr>
        </p:nvSpPr>
        <p:spPr/>
        <p:txBody>
          <a:bodyPr/>
          <a:lstStyle/>
          <a:p>
            <a:r>
              <a:rPr lang="en-US" dirty="0"/>
              <a:t>To increase online system use, educators should focus on both system quality and information quality. </a:t>
            </a:r>
          </a:p>
          <a:p>
            <a:r>
              <a:rPr lang="en-US" dirty="0"/>
              <a:t>Good system quality, such as availability, usability, user friendliness and response time will motivate the students to use the system more actively. </a:t>
            </a:r>
          </a:p>
          <a:p>
            <a:r>
              <a:rPr lang="en-US" dirty="0"/>
              <a:t>On the other hand, the system should be ease of use, and students should perceive it as useful for fulfilling their tasks. </a:t>
            </a:r>
          </a:p>
          <a:p>
            <a:r>
              <a:rPr lang="en-US" dirty="0"/>
              <a:t>Such system will provide high level of satisfaction for students, which in turn will lead to positive student outcomes. </a:t>
            </a:r>
            <a:endParaRPr lang="mk-MK" dirty="0"/>
          </a:p>
        </p:txBody>
      </p:sp>
    </p:spTree>
    <p:extLst>
      <p:ext uri="{BB962C8B-B14F-4D97-AF65-F5344CB8AC3E}">
        <p14:creationId xmlns:p14="http://schemas.microsoft.com/office/powerpoint/2010/main" val="4022851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F04D6-F6F1-44F7-BDBC-B04F68F9CF19}"/>
              </a:ext>
            </a:extLst>
          </p:cNvPr>
          <p:cNvSpPr>
            <a:spLocks noGrp="1"/>
          </p:cNvSpPr>
          <p:nvPr>
            <p:ph type="title"/>
          </p:nvPr>
        </p:nvSpPr>
        <p:spPr>
          <a:xfrm>
            <a:off x="2520733" y="828649"/>
            <a:ext cx="8911687" cy="4886353"/>
          </a:xfrm>
        </p:spPr>
        <p:txBody>
          <a:bodyPr>
            <a:normAutofit/>
          </a:bodyPr>
          <a:lstStyle/>
          <a:p>
            <a:br>
              <a:rPr lang="en-US" sz="4000" dirty="0"/>
            </a:br>
            <a:br>
              <a:rPr lang="en-US" sz="4000" dirty="0"/>
            </a:br>
            <a:br>
              <a:rPr lang="en-US" sz="4000" dirty="0"/>
            </a:br>
            <a:r>
              <a:rPr lang="en-US" sz="4000" dirty="0"/>
              <a:t>		Thank you for your attention!</a:t>
            </a:r>
            <a:endParaRPr lang="mk-MK" sz="4000" dirty="0"/>
          </a:p>
        </p:txBody>
      </p:sp>
    </p:spTree>
    <p:extLst>
      <p:ext uri="{BB962C8B-B14F-4D97-AF65-F5344CB8AC3E}">
        <p14:creationId xmlns:p14="http://schemas.microsoft.com/office/powerpoint/2010/main" val="334271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92698-2363-40A9-9EC7-19FB21794238}"/>
              </a:ext>
            </a:extLst>
          </p:cNvPr>
          <p:cNvSpPr>
            <a:spLocks noGrp="1"/>
          </p:cNvSpPr>
          <p:nvPr>
            <p:ph type="title"/>
          </p:nvPr>
        </p:nvSpPr>
        <p:spPr/>
        <p:txBody>
          <a:bodyPr/>
          <a:lstStyle/>
          <a:p>
            <a:r>
              <a:rPr lang="en-GB" dirty="0"/>
              <a:t>INTRODUCTION</a:t>
            </a:r>
            <a:endParaRPr lang="mk-MK" dirty="0"/>
          </a:p>
        </p:txBody>
      </p:sp>
      <p:sp>
        <p:nvSpPr>
          <p:cNvPr id="3" name="Content Placeholder 2">
            <a:extLst>
              <a:ext uri="{FF2B5EF4-FFF2-40B4-BE49-F238E27FC236}">
                <a16:creationId xmlns:a16="http://schemas.microsoft.com/office/drawing/2014/main" id="{6CFF9AA9-3865-46E1-98B7-092C7E15B88D}"/>
              </a:ext>
            </a:extLst>
          </p:cNvPr>
          <p:cNvSpPr>
            <a:spLocks noGrp="1"/>
          </p:cNvSpPr>
          <p:nvPr>
            <p:ph idx="1"/>
          </p:nvPr>
        </p:nvSpPr>
        <p:spPr>
          <a:xfrm>
            <a:off x="2589212" y="1612233"/>
            <a:ext cx="8915400" cy="4884820"/>
          </a:xfrm>
        </p:spPr>
        <p:txBody>
          <a:bodyPr>
            <a:noAutofit/>
          </a:bodyPr>
          <a:lstStyle/>
          <a:p>
            <a:r>
              <a:rPr lang="en-GB" dirty="0"/>
              <a:t>Covid-19 pandemic disrupted the normal teaching and learning activities and forced educational institutions  to apply </a:t>
            </a:r>
            <a:r>
              <a:rPr lang="en-US" dirty="0"/>
              <a:t>online learning.</a:t>
            </a:r>
            <a:endParaRPr lang="en-GB" dirty="0"/>
          </a:p>
          <a:p>
            <a:endParaRPr lang="en-US" dirty="0"/>
          </a:p>
          <a:p>
            <a:r>
              <a:rPr lang="en-US" dirty="0"/>
              <a:t>However, online learning has raised some questions about the quality of learning process as well as students’ satisfaction and student outcomes.</a:t>
            </a:r>
          </a:p>
          <a:p>
            <a:endParaRPr lang="en-US" dirty="0"/>
          </a:p>
          <a:p>
            <a:r>
              <a:rPr lang="en-US" dirty="0"/>
              <a:t>Limited research has been conducted on learning outcomes for university students, when practicing online learning.</a:t>
            </a:r>
          </a:p>
          <a:p>
            <a:endParaRPr lang="en-US" dirty="0"/>
          </a:p>
          <a:p>
            <a:r>
              <a:rPr lang="en-US" dirty="0"/>
              <a:t>This study tries to investigate the effect of various factors toward students’ satisfaction and  student outcomes, in the context of online learning. </a:t>
            </a:r>
          </a:p>
          <a:p>
            <a:r>
              <a:rPr lang="en-US" dirty="0"/>
              <a:t>The Integrated Model composed of Technology Acceptance Model (TAM) and Information System Success (ISS) was used.</a:t>
            </a:r>
            <a:endParaRPr lang="mk-MK" dirty="0"/>
          </a:p>
        </p:txBody>
      </p:sp>
    </p:spTree>
    <p:extLst>
      <p:ext uri="{BB962C8B-B14F-4D97-AF65-F5344CB8AC3E}">
        <p14:creationId xmlns:p14="http://schemas.microsoft.com/office/powerpoint/2010/main" val="1476618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602B5-47CB-4408-A0EB-C57675CE5E02}"/>
              </a:ext>
            </a:extLst>
          </p:cNvPr>
          <p:cNvSpPr>
            <a:spLocks noGrp="1"/>
          </p:cNvSpPr>
          <p:nvPr>
            <p:ph type="title"/>
          </p:nvPr>
        </p:nvSpPr>
        <p:spPr/>
        <p:txBody>
          <a:bodyPr/>
          <a:lstStyle/>
          <a:p>
            <a:r>
              <a:rPr lang="en-US" dirty="0"/>
              <a:t>TAM and ISS models</a:t>
            </a:r>
            <a:endParaRPr lang="mk-MK" dirty="0"/>
          </a:p>
        </p:txBody>
      </p:sp>
      <p:sp>
        <p:nvSpPr>
          <p:cNvPr id="3" name="Content Placeholder 2">
            <a:extLst>
              <a:ext uri="{FF2B5EF4-FFF2-40B4-BE49-F238E27FC236}">
                <a16:creationId xmlns:a16="http://schemas.microsoft.com/office/drawing/2014/main" id="{A3B30B27-D977-470A-A2CC-975C607A124C}"/>
              </a:ext>
            </a:extLst>
          </p:cNvPr>
          <p:cNvSpPr>
            <a:spLocks noGrp="1"/>
          </p:cNvSpPr>
          <p:nvPr>
            <p:ph idx="1"/>
          </p:nvPr>
        </p:nvSpPr>
        <p:spPr/>
        <p:txBody>
          <a:bodyPr>
            <a:normAutofit/>
          </a:bodyPr>
          <a:lstStyle/>
          <a:p>
            <a:r>
              <a:rPr lang="en-US" dirty="0"/>
              <a:t>The Technology Acceptance Model (TAM) is the most widely used innovation adoption model, based on the Theory of Reasoned Action (TRA) and the Theory of Planned Behavior (TPB).</a:t>
            </a:r>
          </a:p>
          <a:p>
            <a:r>
              <a:rPr lang="en-US" dirty="0"/>
              <a:t>The system acceptance process is determined by 5 constructs: perceived usefulness, perceived ease of use, </a:t>
            </a:r>
            <a:r>
              <a:rPr lang="en-GB" dirty="0"/>
              <a:t>attitude towards use, </a:t>
            </a:r>
            <a:r>
              <a:rPr lang="en-GB" dirty="0" err="1"/>
              <a:t>behavioral</a:t>
            </a:r>
            <a:r>
              <a:rPr lang="en-GB" dirty="0"/>
              <a:t> intention and actual use.</a:t>
            </a:r>
          </a:p>
          <a:p>
            <a:endParaRPr lang="en-US" dirty="0"/>
          </a:p>
          <a:p>
            <a:r>
              <a:rPr lang="en-US" dirty="0"/>
              <a:t>The Information System Success (ISS) model is among the most influential models in both predicting and explaining system use and user satisfaction. </a:t>
            </a:r>
          </a:p>
          <a:p>
            <a:r>
              <a:rPr lang="en-US" dirty="0"/>
              <a:t>The ISS model consists of 6 constructs: system quality, information quality, </a:t>
            </a:r>
            <a:r>
              <a:rPr lang="en-GB" dirty="0"/>
              <a:t>service quality, system </a:t>
            </a:r>
            <a:r>
              <a:rPr lang="en-US" dirty="0"/>
              <a:t>use, user satisfaction and net benefits.</a:t>
            </a:r>
            <a:endParaRPr lang="mk-MK" dirty="0"/>
          </a:p>
        </p:txBody>
      </p:sp>
    </p:spTree>
    <p:extLst>
      <p:ext uri="{BB962C8B-B14F-4D97-AF65-F5344CB8AC3E}">
        <p14:creationId xmlns:p14="http://schemas.microsoft.com/office/powerpoint/2010/main" val="307260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06CBF-4333-447D-9C7A-0316D5EE78CD}"/>
              </a:ext>
            </a:extLst>
          </p:cNvPr>
          <p:cNvSpPr>
            <a:spLocks noGrp="1"/>
          </p:cNvSpPr>
          <p:nvPr>
            <p:ph type="title"/>
          </p:nvPr>
        </p:nvSpPr>
        <p:spPr>
          <a:xfrm>
            <a:off x="2237875" y="624110"/>
            <a:ext cx="9266738" cy="1280890"/>
          </a:xfrm>
        </p:spPr>
        <p:txBody>
          <a:bodyPr>
            <a:normAutofit/>
          </a:bodyPr>
          <a:lstStyle/>
          <a:p>
            <a:r>
              <a:rPr lang="en-US" sz="3200" dirty="0"/>
              <a:t>Students’ satisfaction and student outcomes</a:t>
            </a:r>
            <a:endParaRPr lang="mk-MK" sz="3200" dirty="0"/>
          </a:p>
        </p:txBody>
      </p:sp>
      <p:sp>
        <p:nvSpPr>
          <p:cNvPr id="3" name="Content Placeholder 2">
            <a:extLst>
              <a:ext uri="{FF2B5EF4-FFF2-40B4-BE49-F238E27FC236}">
                <a16:creationId xmlns:a16="http://schemas.microsoft.com/office/drawing/2014/main" id="{146C4B0B-0054-4514-9F8F-0270A4AE2EBB}"/>
              </a:ext>
            </a:extLst>
          </p:cNvPr>
          <p:cNvSpPr>
            <a:spLocks noGrp="1"/>
          </p:cNvSpPr>
          <p:nvPr>
            <p:ph idx="1"/>
          </p:nvPr>
        </p:nvSpPr>
        <p:spPr>
          <a:xfrm>
            <a:off x="2300452" y="2133600"/>
            <a:ext cx="8915400" cy="3777622"/>
          </a:xfrm>
        </p:spPr>
        <p:txBody>
          <a:bodyPr/>
          <a:lstStyle/>
          <a:p>
            <a:r>
              <a:rPr lang="en-US" dirty="0"/>
              <a:t>Student satisfaction (SS) is defined as student's subjective assessment of the found information, compared to the expected information that exceeds the evaluation of internal standards. It is considered as one of the most important measures of IS success. </a:t>
            </a:r>
          </a:p>
          <a:p>
            <a:endParaRPr lang="en-US" dirty="0"/>
          </a:p>
          <a:p>
            <a:r>
              <a:rPr lang="en-US" dirty="0"/>
              <a:t>Student outcomes (SO) are descriptions of the abilities, skills and knowledge that are used for assessing student learning. Student outcomes should outline what students have learned and what they can demonstrate upon completion of a course.</a:t>
            </a:r>
          </a:p>
        </p:txBody>
      </p:sp>
    </p:spTree>
    <p:extLst>
      <p:ext uri="{BB962C8B-B14F-4D97-AF65-F5344CB8AC3E}">
        <p14:creationId xmlns:p14="http://schemas.microsoft.com/office/powerpoint/2010/main" val="3466706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63861-771D-48F4-A180-C6C2AB46BA71}"/>
              </a:ext>
            </a:extLst>
          </p:cNvPr>
          <p:cNvSpPr>
            <a:spLocks noGrp="1"/>
          </p:cNvSpPr>
          <p:nvPr>
            <p:ph type="title"/>
          </p:nvPr>
        </p:nvSpPr>
        <p:spPr/>
        <p:txBody>
          <a:bodyPr/>
          <a:lstStyle/>
          <a:p>
            <a:r>
              <a:rPr lang="en-GB" dirty="0"/>
              <a:t>RESEARCH MODEL</a:t>
            </a:r>
            <a:endParaRPr lang="mk-MK" dirty="0"/>
          </a:p>
        </p:txBody>
      </p:sp>
      <p:pic>
        <p:nvPicPr>
          <p:cNvPr id="4" name="Content Placeholder 3">
            <a:extLst>
              <a:ext uri="{FF2B5EF4-FFF2-40B4-BE49-F238E27FC236}">
                <a16:creationId xmlns:a16="http://schemas.microsoft.com/office/drawing/2014/main" id="{2C159A68-75AA-425C-8C91-B03C97C9AD95}"/>
              </a:ext>
            </a:extLst>
          </p:cNvPr>
          <p:cNvPicPr>
            <a:picLocks noGrp="1" noChangeAspect="1"/>
          </p:cNvPicPr>
          <p:nvPr>
            <p:ph idx="1"/>
          </p:nvPr>
        </p:nvPicPr>
        <p:blipFill>
          <a:blip r:embed="rId2"/>
          <a:stretch>
            <a:fillRect/>
          </a:stretch>
        </p:blipFill>
        <p:spPr>
          <a:xfrm>
            <a:off x="3116180" y="1529097"/>
            <a:ext cx="6388152" cy="4752922"/>
          </a:xfrm>
          <a:prstGeom prst="rect">
            <a:avLst/>
          </a:prstGeom>
        </p:spPr>
      </p:pic>
    </p:spTree>
    <p:extLst>
      <p:ext uri="{BB962C8B-B14F-4D97-AF65-F5344CB8AC3E}">
        <p14:creationId xmlns:p14="http://schemas.microsoft.com/office/powerpoint/2010/main" val="2237909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1E3E0-13ED-49AA-A6A3-6B53DB720DCE}"/>
              </a:ext>
            </a:extLst>
          </p:cNvPr>
          <p:cNvSpPr>
            <a:spLocks noGrp="1"/>
          </p:cNvSpPr>
          <p:nvPr>
            <p:ph type="title"/>
          </p:nvPr>
        </p:nvSpPr>
        <p:spPr/>
        <p:txBody>
          <a:bodyPr/>
          <a:lstStyle/>
          <a:p>
            <a:r>
              <a:rPr lang="en-GB" dirty="0"/>
              <a:t>HYPOTHESES</a:t>
            </a:r>
            <a:endParaRPr lang="mk-MK" dirty="0"/>
          </a:p>
        </p:txBody>
      </p:sp>
      <p:sp>
        <p:nvSpPr>
          <p:cNvPr id="3" name="Content Placeholder 2">
            <a:extLst>
              <a:ext uri="{FF2B5EF4-FFF2-40B4-BE49-F238E27FC236}">
                <a16:creationId xmlns:a16="http://schemas.microsoft.com/office/drawing/2014/main" id="{D3789156-4FF3-4149-89F3-2EFAA2B50493}"/>
              </a:ext>
            </a:extLst>
          </p:cNvPr>
          <p:cNvSpPr>
            <a:spLocks noGrp="1"/>
          </p:cNvSpPr>
          <p:nvPr>
            <p:ph idx="1"/>
          </p:nvPr>
        </p:nvSpPr>
        <p:spPr>
          <a:xfrm>
            <a:off x="2556827" y="1339521"/>
            <a:ext cx="9065677" cy="4328889"/>
          </a:xfrm>
        </p:spPr>
        <p:txBody>
          <a:bodyPr>
            <a:noAutofit/>
          </a:bodyPr>
          <a:lstStyle/>
          <a:p>
            <a:r>
              <a:rPr lang="en-US" dirty="0"/>
              <a:t>H1: Information quality will positively contribute to system use. </a:t>
            </a:r>
          </a:p>
          <a:p>
            <a:r>
              <a:rPr lang="en-US" dirty="0"/>
              <a:t>H2: Information quality will positively contribute to higher students’ satisfaction. </a:t>
            </a:r>
          </a:p>
          <a:p>
            <a:r>
              <a:rPr lang="en-US" dirty="0"/>
              <a:t>H3: System quality will positively contribute to system use. </a:t>
            </a:r>
          </a:p>
          <a:p>
            <a:r>
              <a:rPr lang="en-US" dirty="0"/>
              <a:t>H4: System quality will positively contribute to higher students’ satisfaction.</a:t>
            </a:r>
          </a:p>
          <a:p>
            <a:r>
              <a:rPr lang="en-US" dirty="0"/>
              <a:t> H5: Perceive ease of use will positively contribute to system use. </a:t>
            </a:r>
          </a:p>
          <a:p>
            <a:r>
              <a:rPr lang="en-US" dirty="0"/>
              <a:t>H6: Perceive ease of use will positively contribute to higher students’ satisfaction. </a:t>
            </a:r>
          </a:p>
          <a:p>
            <a:r>
              <a:rPr lang="en-US" dirty="0"/>
              <a:t>H7: Perceive ease of use will positively contribute to perceive usefulness. </a:t>
            </a:r>
          </a:p>
          <a:p>
            <a:r>
              <a:rPr lang="en-US" dirty="0"/>
              <a:t>H8: Perceive usefulness will positively contribute to system use. </a:t>
            </a:r>
          </a:p>
          <a:p>
            <a:r>
              <a:rPr lang="en-US" dirty="0"/>
              <a:t>H9: Perceive usefulness will positively contribute to higher students’ satisfaction.</a:t>
            </a:r>
          </a:p>
          <a:p>
            <a:r>
              <a:rPr lang="en-US" dirty="0"/>
              <a:t> H10: System use will positively contribute to higher students’ satisfaction. </a:t>
            </a:r>
          </a:p>
          <a:p>
            <a:r>
              <a:rPr lang="en-US" dirty="0"/>
              <a:t>H11: Students’ satisfaction will positively contribute to student outcome</a:t>
            </a:r>
            <a:endParaRPr lang="mk-MK" dirty="0"/>
          </a:p>
        </p:txBody>
      </p:sp>
    </p:spTree>
    <p:extLst>
      <p:ext uri="{BB962C8B-B14F-4D97-AF65-F5344CB8AC3E}">
        <p14:creationId xmlns:p14="http://schemas.microsoft.com/office/powerpoint/2010/main" val="3467382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DB129-E8A6-426E-AF63-B9013B6CCE15}"/>
              </a:ext>
            </a:extLst>
          </p:cNvPr>
          <p:cNvSpPr>
            <a:spLocks noGrp="1"/>
          </p:cNvSpPr>
          <p:nvPr>
            <p:ph type="title"/>
          </p:nvPr>
        </p:nvSpPr>
        <p:spPr/>
        <p:txBody>
          <a:bodyPr/>
          <a:lstStyle/>
          <a:p>
            <a:r>
              <a:rPr lang="en-GB" dirty="0"/>
              <a:t>RESEARCH METHOD</a:t>
            </a:r>
            <a:endParaRPr lang="mk-MK" dirty="0"/>
          </a:p>
        </p:txBody>
      </p:sp>
      <p:sp>
        <p:nvSpPr>
          <p:cNvPr id="3" name="Content Placeholder 2">
            <a:extLst>
              <a:ext uri="{FF2B5EF4-FFF2-40B4-BE49-F238E27FC236}">
                <a16:creationId xmlns:a16="http://schemas.microsoft.com/office/drawing/2014/main" id="{1B554337-C837-4986-BECD-06BB4E6BD1E8}"/>
              </a:ext>
            </a:extLst>
          </p:cNvPr>
          <p:cNvSpPr>
            <a:spLocks noGrp="1"/>
          </p:cNvSpPr>
          <p:nvPr>
            <p:ph idx="1"/>
          </p:nvPr>
        </p:nvSpPr>
        <p:spPr/>
        <p:txBody>
          <a:bodyPr/>
          <a:lstStyle/>
          <a:p>
            <a:r>
              <a:rPr lang="en-US" dirty="0"/>
              <a:t>This study was carried out at the University “</a:t>
            </a:r>
            <a:r>
              <a:rPr lang="en-US" dirty="0" err="1"/>
              <a:t>Goce</a:t>
            </a:r>
            <a:r>
              <a:rPr lang="en-US" dirty="0"/>
              <a:t> </a:t>
            </a:r>
            <a:r>
              <a:rPr lang="en-US" dirty="0" err="1"/>
              <a:t>Delcev</a:t>
            </a:r>
            <a:r>
              <a:rPr lang="en-US" dirty="0"/>
              <a:t>” – </a:t>
            </a:r>
            <a:r>
              <a:rPr lang="en-US" dirty="0" err="1"/>
              <a:t>Stip</a:t>
            </a:r>
            <a:r>
              <a:rPr lang="en-US" dirty="0"/>
              <a:t>, In Republic of North Macedonia. </a:t>
            </a:r>
          </a:p>
          <a:p>
            <a:r>
              <a:rPr lang="en-US" dirty="0"/>
              <a:t>The distribution of learning materials, was performed via Moodle LMS. </a:t>
            </a:r>
          </a:p>
          <a:p>
            <a:r>
              <a:rPr lang="en-US" dirty="0"/>
              <a:t>The online teaching activities were carried out using Microsoft Teams.</a:t>
            </a:r>
          </a:p>
          <a:p>
            <a:r>
              <a:rPr lang="en-US" dirty="0"/>
              <a:t>A mixed-methods survey research design was employed. All survey items used a 5-point Likert scale ranging from 1 “strongly disagree” to 5 “strongly agree.” </a:t>
            </a:r>
          </a:p>
          <a:p>
            <a:r>
              <a:rPr lang="en-US" dirty="0"/>
              <a:t>80 valid questionnaires with valid data were collected and included in the analyses. </a:t>
            </a:r>
            <a:endParaRPr lang="mk-MK" dirty="0"/>
          </a:p>
        </p:txBody>
      </p:sp>
    </p:spTree>
    <p:extLst>
      <p:ext uri="{BB962C8B-B14F-4D97-AF65-F5344CB8AC3E}">
        <p14:creationId xmlns:p14="http://schemas.microsoft.com/office/powerpoint/2010/main" val="3851657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560CC-2323-454F-8302-D84D19BCC6E4}"/>
              </a:ext>
            </a:extLst>
          </p:cNvPr>
          <p:cNvSpPr>
            <a:spLocks noGrp="1"/>
          </p:cNvSpPr>
          <p:nvPr>
            <p:ph type="title"/>
          </p:nvPr>
        </p:nvSpPr>
        <p:spPr/>
        <p:txBody>
          <a:bodyPr/>
          <a:lstStyle/>
          <a:p>
            <a:r>
              <a:rPr lang="en-GB" dirty="0"/>
              <a:t>DATA ANALYSES </a:t>
            </a:r>
            <a:endParaRPr lang="mk-MK" dirty="0"/>
          </a:p>
        </p:txBody>
      </p:sp>
      <p:sp>
        <p:nvSpPr>
          <p:cNvPr id="3" name="Content Placeholder 2">
            <a:extLst>
              <a:ext uri="{FF2B5EF4-FFF2-40B4-BE49-F238E27FC236}">
                <a16:creationId xmlns:a16="http://schemas.microsoft.com/office/drawing/2014/main" id="{98541CF9-05DD-4E4A-8640-019ED8125116}"/>
              </a:ext>
            </a:extLst>
          </p:cNvPr>
          <p:cNvSpPr>
            <a:spLocks noGrp="1"/>
          </p:cNvSpPr>
          <p:nvPr>
            <p:ph idx="1"/>
          </p:nvPr>
        </p:nvSpPr>
        <p:spPr>
          <a:xfrm>
            <a:off x="2589212" y="2133600"/>
            <a:ext cx="8915400" cy="994611"/>
          </a:xfrm>
        </p:spPr>
        <p:txBody>
          <a:bodyPr/>
          <a:lstStyle/>
          <a:p>
            <a:r>
              <a:rPr lang="en-US" dirty="0"/>
              <a:t>Structural equation modeling (SEM) by </a:t>
            </a:r>
            <a:r>
              <a:rPr lang="en-US" dirty="0" err="1"/>
              <a:t>SmartPL</a:t>
            </a:r>
            <a:r>
              <a:rPr lang="en-US" dirty="0"/>
              <a:t> software was used to test the structural model and validate the proposed hypotheses. </a:t>
            </a:r>
          </a:p>
          <a:p>
            <a:endParaRPr lang="en-US" dirty="0"/>
          </a:p>
          <a:p>
            <a:endParaRPr lang="mk-MK" dirty="0"/>
          </a:p>
        </p:txBody>
      </p:sp>
      <p:pic>
        <p:nvPicPr>
          <p:cNvPr id="4" name="Picture 3">
            <a:extLst>
              <a:ext uri="{FF2B5EF4-FFF2-40B4-BE49-F238E27FC236}">
                <a16:creationId xmlns:a16="http://schemas.microsoft.com/office/drawing/2014/main" id="{0FD47C79-4ED3-4799-A8E3-6E63467FA39F}"/>
              </a:ext>
            </a:extLst>
          </p:cNvPr>
          <p:cNvPicPr>
            <a:picLocks noChangeAspect="1"/>
          </p:cNvPicPr>
          <p:nvPr/>
        </p:nvPicPr>
        <p:blipFill>
          <a:blip r:embed="rId2"/>
          <a:stretch>
            <a:fillRect/>
          </a:stretch>
        </p:blipFill>
        <p:spPr>
          <a:xfrm>
            <a:off x="2749794" y="3128211"/>
            <a:ext cx="8594235" cy="2482222"/>
          </a:xfrm>
          <a:prstGeom prst="rect">
            <a:avLst/>
          </a:prstGeom>
        </p:spPr>
      </p:pic>
      <p:sp>
        <p:nvSpPr>
          <p:cNvPr id="6" name="TextBox 5">
            <a:extLst>
              <a:ext uri="{FF2B5EF4-FFF2-40B4-BE49-F238E27FC236}">
                <a16:creationId xmlns:a16="http://schemas.microsoft.com/office/drawing/2014/main" id="{30CF6E54-FDBB-4D7D-8366-1894C84BA821}"/>
              </a:ext>
            </a:extLst>
          </p:cNvPr>
          <p:cNvSpPr txBox="1"/>
          <p:nvPr/>
        </p:nvSpPr>
        <p:spPr>
          <a:xfrm>
            <a:off x="4752474" y="5610433"/>
            <a:ext cx="4312399" cy="369332"/>
          </a:xfrm>
          <a:prstGeom prst="rect">
            <a:avLst/>
          </a:prstGeom>
          <a:noFill/>
        </p:spPr>
        <p:txBody>
          <a:bodyPr wrap="none" rtlCol="0">
            <a:spAutoFit/>
          </a:bodyPr>
          <a:lstStyle/>
          <a:p>
            <a:r>
              <a:rPr lang="en-US" dirty="0"/>
              <a:t>Convergent and discriminant validity</a:t>
            </a:r>
            <a:endParaRPr lang="mk-MK" dirty="0"/>
          </a:p>
        </p:txBody>
      </p:sp>
    </p:spTree>
    <p:extLst>
      <p:ext uri="{BB962C8B-B14F-4D97-AF65-F5344CB8AC3E}">
        <p14:creationId xmlns:p14="http://schemas.microsoft.com/office/powerpoint/2010/main" val="1471218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560CC-2323-454F-8302-D84D19BCC6E4}"/>
              </a:ext>
            </a:extLst>
          </p:cNvPr>
          <p:cNvSpPr>
            <a:spLocks noGrp="1"/>
          </p:cNvSpPr>
          <p:nvPr>
            <p:ph type="title"/>
          </p:nvPr>
        </p:nvSpPr>
        <p:spPr/>
        <p:txBody>
          <a:bodyPr/>
          <a:lstStyle/>
          <a:p>
            <a:r>
              <a:rPr lang="en-GB" dirty="0"/>
              <a:t>DATA ANALYSES </a:t>
            </a:r>
            <a:endParaRPr lang="mk-MK" dirty="0"/>
          </a:p>
        </p:txBody>
      </p:sp>
      <p:sp>
        <p:nvSpPr>
          <p:cNvPr id="6" name="TextBox 5">
            <a:extLst>
              <a:ext uri="{FF2B5EF4-FFF2-40B4-BE49-F238E27FC236}">
                <a16:creationId xmlns:a16="http://schemas.microsoft.com/office/drawing/2014/main" id="{30CF6E54-FDBB-4D7D-8366-1894C84BA821}"/>
              </a:ext>
            </a:extLst>
          </p:cNvPr>
          <p:cNvSpPr txBox="1"/>
          <p:nvPr/>
        </p:nvSpPr>
        <p:spPr>
          <a:xfrm>
            <a:off x="5570622" y="5582613"/>
            <a:ext cx="1717137" cy="369332"/>
          </a:xfrm>
          <a:prstGeom prst="rect">
            <a:avLst/>
          </a:prstGeom>
          <a:noFill/>
        </p:spPr>
        <p:txBody>
          <a:bodyPr wrap="none" rtlCol="0">
            <a:spAutoFit/>
          </a:bodyPr>
          <a:lstStyle/>
          <a:p>
            <a:r>
              <a:rPr lang="en-US" dirty="0"/>
              <a:t>Path analyses</a:t>
            </a:r>
            <a:endParaRPr lang="mk-MK" dirty="0"/>
          </a:p>
        </p:txBody>
      </p:sp>
      <p:pic>
        <p:nvPicPr>
          <p:cNvPr id="8" name="Picture 7">
            <a:extLst>
              <a:ext uri="{FF2B5EF4-FFF2-40B4-BE49-F238E27FC236}">
                <a16:creationId xmlns:a16="http://schemas.microsoft.com/office/drawing/2014/main" id="{2A3B2E6D-8836-4293-9936-384E2AA75CFD}"/>
              </a:ext>
            </a:extLst>
          </p:cNvPr>
          <p:cNvPicPr>
            <a:picLocks noChangeAspect="1"/>
          </p:cNvPicPr>
          <p:nvPr/>
        </p:nvPicPr>
        <p:blipFill>
          <a:blip r:embed="rId2"/>
          <a:stretch>
            <a:fillRect/>
          </a:stretch>
        </p:blipFill>
        <p:spPr>
          <a:xfrm>
            <a:off x="2310073" y="1985343"/>
            <a:ext cx="9216188" cy="3679780"/>
          </a:xfrm>
          <a:prstGeom prst="rect">
            <a:avLst/>
          </a:prstGeom>
        </p:spPr>
      </p:pic>
    </p:spTree>
    <p:extLst>
      <p:ext uri="{BB962C8B-B14F-4D97-AF65-F5344CB8AC3E}">
        <p14:creationId xmlns:p14="http://schemas.microsoft.com/office/powerpoint/2010/main" val="279674177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56</TotalTime>
  <Words>911</Words>
  <Application>Microsoft Office PowerPoint</Application>
  <PresentationFormat>Widescreen</PresentationFormat>
  <Paragraphs>60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Wisp</vt:lpstr>
      <vt:lpstr>Measuring the Impact of Online Learning on Students’ Satisfaction and Student Outcomes Using Integrated Model</vt:lpstr>
      <vt:lpstr>INTRODUCTION</vt:lpstr>
      <vt:lpstr>TAM and ISS models</vt:lpstr>
      <vt:lpstr>Students’ satisfaction and student outcomes</vt:lpstr>
      <vt:lpstr>RESEARCH MODEL</vt:lpstr>
      <vt:lpstr>HYPOTHESES</vt:lpstr>
      <vt:lpstr>RESEARCH METHOD</vt:lpstr>
      <vt:lpstr>DATA ANALYSES </vt:lpstr>
      <vt:lpstr>DATA ANALYSES </vt:lpstr>
      <vt:lpstr>RESULTS AND DISCUSSION </vt:lpstr>
      <vt:lpstr>CONCLUSION </vt:lpstr>
      <vt:lpstr>     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the Impact of Online Learning on Students’ Satisfaction and Student Outcomes Using Integrated Model</dc:title>
  <dc:creator>Saso Koceski</dc:creator>
  <cp:lastModifiedBy>Saso Koceski</cp:lastModifiedBy>
  <cp:revision>28</cp:revision>
  <dcterms:created xsi:type="dcterms:W3CDTF">2020-10-29T22:15:43Z</dcterms:created>
  <dcterms:modified xsi:type="dcterms:W3CDTF">2020-10-29T23:12:02Z</dcterms:modified>
</cp:coreProperties>
</file>