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2" r:id="rId5"/>
    <p:sldId id="259" r:id="rId6"/>
    <p:sldId id="261" r:id="rId7"/>
    <p:sldId id="263" r:id="rId8"/>
    <p:sldId id="262" r:id="rId9"/>
    <p:sldId id="266" r:id="rId10"/>
    <p:sldId id="273" r:id="rId11"/>
    <p:sldId id="269" r:id="rId12"/>
    <p:sldId id="267" r:id="rId13"/>
    <p:sldId id="274" r:id="rId14"/>
    <p:sldId id="271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  <a:srgbClr val="CC0000"/>
    <a:srgbClr val="3333FF"/>
    <a:srgbClr val="CC3399"/>
    <a:srgbClr val="006666"/>
    <a:srgbClr val="6600CC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D394-28F6-4CF8-B251-D9DDA8768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3518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D394-28F6-4CF8-B251-D9DDA8768E5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2774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533400"/>
            <a:ext cx="6858000" cy="306705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66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6600" b="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10000"/>
            <a:ext cx="6858000" cy="1752600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381750"/>
            <a:ext cx="1219200" cy="476250"/>
          </a:xfrm>
        </p:spPr>
        <p:txBody>
          <a:bodyPr/>
          <a:lstStyle>
            <a:lvl1pPr algn="l">
              <a:defRPr/>
            </a:lvl1pPr>
          </a:lstStyle>
          <a:p>
            <a:fld id="{DDCAD348-F593-43C9-B1C6-0B8AE54A7977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381750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6EA7DE-70E0-4B76-9C13-3B5490FFF9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6D7EF-6BED-4652-AF52-B638ABF18DC0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CD6C3-13A1-4693-9B60-4A7C5219F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6629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74638"/>
            <a:ext cx="19240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38"/>
            <a:ext cx="56197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96AB7-6C9B-4273-8CF8-95692766A477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BA877-8421-4EB5-9C1C-9F53F2666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6671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EA3B9-A4D5-47E2-9C51-FD755F214F3A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56882-3A50-4D74-A25F-9AFCF0BBEC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4337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7F7D16-0D66-4FE1-82DC-361ADFF6BF77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42F30-7704-4041-9A25-F663068F9E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2325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A75103-49DE-4B66-8673-57B4D19DA0F0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DE0C6-E4F8-47D6-874D-1F4EF4105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0544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911E4-27D8-45F7-84A0-EC434C0862F7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02ACE-E4AF-47B4-8A00-23EDDB8451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085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B48F5-12E2-4C10-A1B7-4EEA07C75005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F7BDA-AD1C-422E-82A6-A81AC9BB9A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7687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9A558-042F-4C30-91B3-04E6FDA3CB56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4DC18-9801-4ACE-AC06-C2FC746AE7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18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A100BF-5CFF-4E32-8C3E-DB0A19B3C882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23290-A641-45CE-A5A5-6F3EEA5CA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5505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924268-B155-4253-A62E-BD86A0679D90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168D6-3BE2-4E4E-978A-DCAA0DDF3F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5208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3218259E-CA13-4C71-A006-A0E999AEE429}" type="datetime1">
              <a:rPr lang="en-US" altLang="en-US"/>
              <a:pPr/>
              <a:t>10/28/2020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381750"/>
            <a:ext cx="533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81750"/>
            <a:ext cx="121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fld id="{008995F8-BF89-4DF6-93C0-E89C42ED9A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16632"/>
            <a:ext cx="6858000" cy="223224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604020202020204" pitchFamily="34" charset="0"/>
              </a:rPr>
              <a:t>School Management Improvement - Pedagogue Information System</a:t>
            </a:r>
            <a:endParaRPr lang="en-US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348880"/>
            <a:ext cx="7488832" cy="4176464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Author: Zoltan </a:t>
            </a:r>
            <a:r>
              <a:rPr lang="en-US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Kazi</a:t>
            </a:r>
            <a:endParaRPr lang="en-US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University of Novi Sad</a:t>
            </a:r>
          </a:p>
          <a:p>
            <a:pPr algn="ctr"/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Technical faculty “Mihajlo Pupin” </a:t>
            </a:r>
          </a:p>
          <a:p>
            <a:pPr algn="ctr"/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Zrenjanin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Serbia</a:t>
            </a:r>
          </a:p>
          <a:p>
            <a:pPr algn="ctr"/>
            <a:r>
              <a:rPr lang="en-US" altLang="en-US" dirty="0">
                <a:latin typeface="Century Gothic" pitchFamily="34" charset="0"/>
              </a:rPr>
              <a:t>International Conference </a:t>
            </a:r>
          </a:p>
          <a:p>
            <a:pPr algn="ctr"/>
            <a:r>
              <a:rPr lang="en-US" altLang="en-US" dirty="0">
                <a:latin typeface="Century Gothic" pitchFamily="34" charset="0"/>
              </a:rPr>
              <a:t>Information Technology and Education Development, ITRO 2020.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123728" y="2276872"/>
            <a:ext cx="57606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23728" y="4725144"/>
            <a:ext cx="57606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3. SYSTEM ANALYSES AND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7920880" cy="4968552"/>
          </a:xfrm>
        </p:spPr>
        <p:txBody>
          <a:bodyPr/>
          <a:lstStyle/>
          <a:p>
            <a:r>
              <a:rPr lang="en-US" sz="2400" b="1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Use case diagram </a:t>
            </a:r>
            <a:r>
              <a:rPr lang="en-US" sz="2400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–</a:t>
            </a:r>
            <a:r>
              <a:rPr lang="en-GB" sz="2400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 Pedagogue software functions </a:t>
            </a:r>
            <a:r>
              <a:rPr lang="en-US" sz="2400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model </a:t>
            </a:r>
          </a:p>
          <a:p>
            <a:pPr marL="400050" lvl="1" indent="0">
              <a:buNone/>
            </a:pPr>
            <a:r>
              <a:rPr lang="en-US" sz="2400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for entering </a:t>
            </a:r>
          </a:p>
          <a:p>
            <a:pPr marL="400050" lvl="1" indent="0">
              <a:buNone/>
            </a:pPr>
            <a:r>
              <a:rPr lang="en-US" sz="2400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new data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</a:p>
          <a:p>
            <a:pPr marL="457200" lvl="1" indent="0">
              <a:buNone/>
            </a:pPr>
            <a:endParaRPr lang="en-US" altLang="en-US" b="1" dirty="0">
              <a:latin typeface="Century Gothic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C26A1AAB-E442-4EF4-940F-1A51D9B0E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99D12AA1-B654-4EB5-A645-C2A89FB9C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75580"/>
            <a:ext cx="4608512" cy="472518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96633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4. IMPLEMENTATION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8208912" cy="4968552"/>
          </a:xfrm>
        </p:spPr>
        <p:txBody>
          <a:bodyPr/>
          <a:lstStyle/>
          <a:p>
            <a:r>
              <a:rPr lang="en-GB" sz="24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Implementation is based on models </a:t>
            </a:r>
            <a:r>
              <a:rPr lang="en-GB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that are result of the design phase of IS development. </a:t>
            </a:r>
          </a:p>
          <a:p>
            <a:r>
              <a:rPr lang="en-GB" sz="24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Software</a:t>
            </a:r>
            <a:r>
              <a:rPr lang="en-US" sz="24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 was realized in PHP programming language</a:t>
            </a: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 with intensive usage of hypertext markup language (</a:t>
            </a:r>
            <a:r>
              <a:rPr lang="en-US" sz="24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HTML</a:t>
            </a: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), cascade style sheet (</a:t>
            </a:r>
            <a:r>
              <a:rPr lang="en-US" sz="24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CSS</a:t>
            </a: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), and </a:t>
            </a:r>
            <a:r>
              <a:rPr lang="en-US" sz="24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JavaScript</a:t>
            </a: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 technologies. </a:t>
            </a:r>
          </a:p>
          <a:p>
            <a:r>
              <a:rPr lang="en-US" sz="24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Web application </a:t>
            </a: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was created as a solution that is often use in the ICT world. </a:t>
            </a:r>
          </a:p>
          <a:p>
            <a:r>
              <a:rPr lang="en-US" sz="24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Data models</a:t>
            </a: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 </a:t>
            </a:r>
            <a:r>
              <a:rPr lang="en-US" sz="24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were implemented </a:t>
            </a: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as a relational database created in </a:t>
            </a:r>
            <a:r>
              <a:rPr lang="en-US" sz="24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MySQL database </a:t>
            </a: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management system with </a:t>
            </a:r>
            <a:r>
              <a:rPr lang="en-US" sz="24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PhpMyAdmin</a:t>
            </a: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 web application.</a:t>
            </a:r>
            <a:endParaRPr lang="en-US" altLang="en-US" sz="2400" b="1" dirty="0">
              <a:latin typeface="Century Gothic" panose="020B0502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E2747FFE-9A92-4AC6-8270-F8DCA0F7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880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4. IMPLEMENTATION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920880" cy="4968552"/>
          </a:xfrm>
        </p:spPr>
        <p:txBody>
          <a:bodyPr/>
          <a:lstStyle/>
          <a:p>
            <a:r>
              <a:rPr lang="en-US" sz="2800" b="1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Web </a:t>
            </a:r>
            <a:r>
              <a:rPr lang="en-GB" sz="2800" b="1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application</a:t>
            </a:r>
            <a:r>
              <a:rPr lang="en-US" sz="2800" b="1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 page for entering data</a:t>
            </a:r>
            <a:r>
              <a:rPr lang="en-US" sz="2800" b="1" dirty="0">
                <a:latin typeface="Century Gothic" panose="020B0502020202020204" pitchFamily="34" charset="0"/>
              </a:rPr>
              <a:t>:</a:t>
            </a:r>
          </a:p>
          <a:p>
            <a:pPr marL="457200" lvl="1" indent="0">
              <a:buNone/>
            </a:pPr>
            <a:endParaRPr lang="en-US" altLang="en-US" b="1" dirty="0">
              <a:latin typeface="Century Gothic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D5EA89-3D37-4CFC-94E6-10A91867A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7510D1F6-CF1F-45DA-A1D1-EFA3225F9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2596" y="1984666"/>
            <a:ext cx="7371852" cy="468469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59530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4. IMPLEMENTATION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920880" cy="4968552"/>
          </a:xfrm>
        </p:spPr>
        <p:txBody>
          <a:bodyPr/>
          <a:lstStyle/>
          <a:p>
            <a:r>
              <a:rPr lang="en-US" sz="2400" b="1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Report generated in IS web application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</a:p>
          <a:p>
            <a:pPr marL="457200" lvl="1" indent="0">
              <a:buNone/>
            </a:pPr>
            <a:endParaRPr lang="en-US" altLang="en-US" b="1" dirty="0">
              <a:latin typeface="Century Gothic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D5EA89-3D37-4CFC-94E6-10A91867A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2F460A14-9BB3-442C-AE0B-EC3361E45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98958"/>
            <a:ext cx="6984776" cy="4670401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4781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5. CONCLUSION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88481"/>
            <a:ext cx="7397824" cy="4891682"/>
          </a:xfrm>
        </p:spPr>
        <p:txBody>
          <a:bodyPr/>
          <a:lstStyle/>
          <a:p>
            <a:pPr indent="137160" algn="just"/>
            <a:r>
              <a:rPr lang="en-US" sz="28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Pedagogue IS could be used to improve the school management </a:t>
            </a:r>
            <a:r>
              <a:rPr lang="en-US" sz="28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work because </a:t>
            </a:r>
            <a:r>
              <a:rPr lang="en-GB" sz="28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it is suitable for planning, monitoring and evaluation of school operations</a:t>
            </a:r>
            <a:r>
              <a:rPr lang="en-US" sz="28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. </a:t>
            </a:r>
            <a:endParaRPr lang="en-GB" sz="2800" dirty="0">
              <a:effectLst/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 indent="137160" algn="just"/>
            <a:r>
              <a:rPr lang="en-US" sz="28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It was developed as a teaching example at University of Novi Sad, at Technical faculty “Mihajlo Pupin” in Zrenjanin</a:t>
            </a:r>
            <a:r>
              <a:rPr lang="en-US" sz="28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.</a:t>
            </a:r>
            <a:endParaRPr lang="en-GB" sz="2800" dirty="0">
              <a:effectLst/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4F3979CD-3037-44DB-A567-D6217D956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105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5. CONCLUSION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9642" y="1691680"/>
            <a:ext cx="7398782" cy="4891682"/>
          </a:xfrm>
        </p:spPr>
        <p:txBody>
          <a:bodyPr/>
          <a:lstStyle/>
          <a:p>
            <a:pPr indent="137160" algn="just"/>
            <a:r>
              <a:rPr lang="en-US" sz="28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Further system development </a:t>
            </a:r>
            <a:r>
              <a:rPr lang="en-US" sz="28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could include programming the mobile version of application for Android and </a:t>
            </a:r>
            <a:r>
              <a:rPr lang="en-US" sz="2800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IoS</a:t>
            </a:r>
            <a:r>
              <a:rPr lang="en-US" sz="28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 operating systems. </a:t>
            </a:r>
            <a:endParaRPr lang="en-GB" sz="2800" dirty="0">
              <a:effectLst/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 indent="137160" algn="just"/>
            <a:r>
              <a:rPr lang="en-US" sz="28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Upgrading function </a:t>
            </a:r>
            <a:r>
              <a:rPr lang="en-US" sz="28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could be multiuser function with authentication and login form at the beginning, so two or more pedagogues or other users could use this information system.</a:t>
            </a:r>
            <a:endParaRPr lang="en-GB" sz="2800" dirty="0">
              <a:effectLst/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en-US" b="1" dirty="0">
              <a:latin typeface="Century Gothic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4F3979CD-3037-44DB-A567-D6217D956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57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CONTENT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60848"/>
            <a:ext cx="7696200" cy="40653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b="1" dirty="0">
                <a:latin typeface="Century Gothic" pitchFamily="34" charset="0"/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>
                <a:latin typeface="Century Gothic" pitchFamily="34" charset="0"/>
              </a:rPr>
              <a:t>Related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>
                <a:latin typeface="Century Gothic" pitchFamily="34" charset="0"/>
              </a:rPr>
              <a:t>System Analyses and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>
                <a:latin typeface="Century Gothic" pitchFamily="34" charset="0"/>
              </a:rPr>
              <a:t>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>
                <a:latin typeface="Century Gothic" pitchFamily="34" charset="0"/>
              </a:rPr>
              <a:t>Conclusion</a:t>
            </a:r>
          </a:p>
          <a:p>
            <a:pPr marL="0" indent="0">
              <a:buNone/>
            </a:pPr>
            <a:endParaRPr lang="en-US" altLang="en-US" b="1" dirty="0">
              <a:latin typeface="Century Gothic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1. 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8280920" cy="4353347"/>
          </a:xfrm>
        </p:spPr>
        <p:txBody>
          <a:bodyPr/>
          <a:lstStyle/>
          <a:p>
            <a:r>
              <a:rPr lang="en-GB" b="1" dirty="0"/>
              <a:t>Information systems (IS) </a:t>
            </a:r>
            <a:r>
              <a:rPr lang="en-GB" dirty="0"/>
              <a:t>can be used as a decision support system and for realizing the basic enterprise functions. </a:t>
            </a:r>
          </a:p>
          <a:p>
            <a:r>
              <a:rPr lang="en-GB" dirty="0"/>
              <a:t>Every elementary and high school as a </a:t>
            </a:r>
            <a:r>
              <a:rPr lang="en-GB" b="1" dirty="0"/>
              <a:t>social well-organized system must have an information system </a:t>
            </a:r>
            <a:r>
              <a:rPr lang="en-GB" dirty="0"/>
              <a:t>supported by information and communication technology (ICT). 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FC3DCC8C-7C3D-4768-89B0-9D0F8682C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69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1. 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7320" y="1628800"/>
            <a:ext cx="8280920" cy="4353347"/>
          </a:xfrm>
        </p:spPr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IS development </a:t>
            </a:r>
            <a:r>
              <a:rPr lang="en-GB" dirty="0">
                <a:latin typeface="Century Gothic" panose="020B0502020202020204" pitchFamily="34" charset="0"/>
              </a:rPr>
              <a:t>- a process of transforming concepts from the real world to various models that can be implemented in a form of solution through activities like user requirements specification, future model design, process models, data models, object-oriented models, technical specifications, program specification etc.</a:t>
            </a:r>
            <a:endParaRPr lang="en-US" altLang="en-US" dirty="0">
              <a:latin typeface="Century Gothic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C71696FB-6D17-4987-AC78-FFF9C2312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15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2. RELATED 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7637"/>
            <a:ext cx="8280920" cy="5165721"/>
          </a:xfrm>
        </p:spPr>
        <p:txBody>
          <a:bodyPr/>
          <a:lstStyle/>
          <a:p>
            <a:r>
              <a:rPr lang="en-GB" sz="2600" b="1" dirty="0">
                <a:latin typeface="Century Gothic" panose="020B0502020202020204" pitchFamily="34" charset="0"/>
              </a:rPr>
              <a:t>IS enable school authority's better efficiency </a:t>
            </a:r>
            <a:r>
              <a:rPr lang="en-GB" sz="2600" dirty="0">
                <a:latin typeface="Century Gothic" panose="020B0502020202020204" pitchFamily="34" charset="0"/>
              </a:rPr>
              <a:t>in education planning, strategical planning, and schools monitoring.</a:t>
            </a:r>
          </a:p>
          <a:p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Some related IS:</a:t>
            </a:r>
          </a:p>
          <a:p>
            <a:pPr lvl="1"/>
            <a:r>
              <a:rPr lang="en-GB" sz="2600" dirty="0">
                <a:latin typeface="Century Gothic" panose="020B0502020202020204" pitchFamily="34" charset="0"/>
              </a:rPr>
              <a:t>Education Management Information System (EMIS) developed in Philippines;</a:t>
            </a:r>
          </a:p>
          <a:p>
            <a:pPr lvl="1"/>
            <a:r>
              <a:rPr lang="en-GB" sz="2600" dirty="0">
                <a:latin typeface="Century Gothic" panose="020B0502020202020204" pitchFamily="34" charset="0"/>
              </a:rPr>
              <a:t>Management information system (MIS);</a:t>
            </a:r>
          </a:p>
          <a:p>
            <a:pPr lvl="1"/>
            <a:r>
              <a:rPr lang="en-GB" sz="2600" dirty="0">
                <a:latin typeface="Century Gothic" panose="020B0502020202020204" pitchFamily="34" charset="0"/>
              </a:rPr>
              <a:t>Web-based school information management software;</a:t>
            </a:r>
          </a:p>
          <a:p>
            <a:pPr lvl="1"/>
            <a:r>
              <a:rPr lang="en-GB" sz="2600" dirty="0">
                <a:latin typeface="Century Gothic" panose="020B0502020202020204" pitchFamily="34" charset="0"/>
              </a:rPr>
              <a:t>School information systems is a set of three sub-group of management information systems.</a:t>
            </a:r>
          </a:p>
          <a:p>
            <a:pPr lvl="1"/>
            <a:endParaRPr lang="en-US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altLang="en-US" sz="2600" b="1" dirty="0">
              <a:latin typeface="Century Gothic" panose="020B0502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B5CA5762-D022-407C-A319-116CF4166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33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3. SYSTEM ANALYSES AND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920880" cy="4968552"/>
          </a:xfrm>
        </p:spPr>
        <p:txBody>
          <a:bodyPr/>
          <a:lstStyle/>
          <a:p>
            <a:pPr marL="800100" indent="-457200"/>
            <a:r>
              <a:rPr lang="en-GB" sz="2800" b="1" dirty="0">
                <a:latin typeface="Century Gothic" panose="020B0502020202020204" pitchFamily="34" charset="0"/>
                <a:ea typeface="SimSun" panose="02010600030101010101" pitchFamily="2" charset="-122"/>
              </a:rPr>
              <a:t>In</a:t>
            </a:r>
            <a:r>
              <a:rPr lang="en-GB" sz="28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formation system development is divided into several phases:</a:t>
            </a:r>
          </a:p>
          <a:p>
            <a:pPr lvl="1">
              <a:lnSpc>
                <a:spcPct val="95000"/>
              </a:lnSpc>
              <a:spcAft>
                <a:spcPts val="600"/>
              </a:spcAft>
              <a:buSzPts val="1100"/>
              <a:tabLst>
                <a:tab pos="411480" algn="l"/>
              </a:tabLst>
            </a:pPr>
            <a:r>
              <a:rPr lang="en-GB" sz="2400" spc="-5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Planning (project identification, economic 	feasibility, workplan, tasks, staff). </a:t>
            </a:r>
          </a:p>
          <a:p>
            <a:pPr lvl="1">
              <a:lnSpc>
                <a:spcPct val="95000"/>
              </a:lnSpc>
              <a:spcAft>
                <a:spcPts val="600"/>
              </a:spcAft>
              <a:buSzPts val="1100"/>
              <a:tabLst>
                <a:tab pos="411480" algn="l"/>
              </a:tabLst>
            </a:pPr>
            <a:r>
              <a:rPr lang="en-GB" sz="2400" spc="-5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Analyses (requirements, model process, data 	model, use cases).</a:t>
            </a:r>
          </a:p>
          <a:p>
            <a:pPr lvl="1">
              <a:lnSpc>
                <a:spcPct val="95000"/>
              </a:lnSpc>
              <a:spcAft>
                <a:spcPts val="600"/>
              </a:spcAft>
              <a:buSzPts val="1100"/>
              <a:tabLst>
                <a:tab pos="411480" algn="l"/>
              </a:tabLst>
            </a:pPr>
            <a:r>
              <a:rPr lang="en-GB" sz="2400" spc="-5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Design (architecture, interface, program,	databases, files).</a:t>
            </a:r>
          </a:p>
          <a:p>
            <a:pPr lvl="1"/>
            <a:r>
              <a:rPr lang="en-GB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Implementation (programming, testing,	installation, documenting, maintaining).</a:t>
            </a:r>
            <a:endParaRPr lang="en-US" altLang="en-US" sz="2400" b="1" dirty="0">
              <a:latin typeface="Century Gothic" panose="020B0502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14C4B120-056B-43EF-93AA-0C0A469F2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82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E9C0748-85E9-48FB-AC23-CAA69F2D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3" y="1417637"/>
            <a:ext cx="5472608" cy="5315371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3. SYSTEM ANALYSES AND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8280920" cy="4968552"/>
          </a:xfrm>
        </p:spPr>
        <p:txBody>
          <a:bodyPr/>
          <a:lstStyle/>
          <a:p>
            <a:r>
              <a:rPr lang="en-US" sz="2600" b="1" dirty="0">
                <a:latin typeface="Century Gothic" panose="020B0502020202020204" pitchFamily="34" charset="0"/>
              </a:rPr>
              <a:t>Business process </a:t>
            </a:r>
          </a:p>
          <a:p>
            <a:pPr marL="0" indent="0">
              <a:buNone/>
            </a:pPr>
            <a:r>
              <a:rPr lang="en-US" sz="2600" b="1" dirty="0">
                <a:latin typeface="Century Gothic" panose="020B0502020202020204" pitchFamily="34" charset="0"/>
              </a:rPr>
              <a:t>model diagram </a:t>
            </a:r>
          </a:p>
          <a:p>
            <a:pPr marL="0" indent="0">
              <a:buNone/>
            </a:pPr>
            <a:r>
              <a:rPr lang="en-US" sz="2600" b="1" dirty="0">
                <a:latin typeface="Century Gothic" panose="020B0502020202020204" pitchFamily="34" charset="0"/>
              </a:rPr>
              <a:t>with system basic </a:t>
            </a:r>
          </a:p>
          <a:p>
            <a:pPr marL="0" indent="0">
              <a:buNone/>
            </a:pPr>
            <a:r>
              <a:rPr lang="en-US" sz="2600" b="1" dirty="0">
                <a:latin typeface="Century Gothic" panose="020B0502020202020204" pitchFamily="34" charset="0"/>
              </a:rPr>
              <a:t>functions:</a:t>
            </a:r>
          </a:p>
          <a:p>
            <a:pPr lvl="1"/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school year </a:t>
            </a:r>
          </a:p>
          <a:p>
            <a:pPr marL="457200" lvl="1" indent="0">
              <a:buNone/>
            </a:pP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preparation, </a:t>
            </a:r>
          </a:p>
          <a:p>
            <a:pPr lvl="1"/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work during </a:t>
            </a:r>
          </a:p>
          <a:p>
            <a:pPr marL="457200" lvl="1" indent="0">
              <a:buNone/>
            </a:pP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the school year, </a:t>
            </a:r>
          </a:p>
          <a:p>
            <a:pPr lvl="1"/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improving plans</a:t>
            </a:r>
          </a:p>
          <a:p>
            <a:pPr marL="457200" lvl="1" indent="0">
              <a:buNone/>
            </a:pPr>
            <a:r>
              <a:rPr lang="en-US" sz="240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and programs.</a:t>
            </a:r>
            <a:endParaRPr lang="en-US" sz="2400" b="1" dirty="0"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endParaRPr lang="en-US" altLang="en-US" b="1" dirty="0">
              <a:latin typeface="Century Gothic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02F30CCD-A7A3-4B45-83B6-D65C99437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97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3. SYSTEM ANALYSES AND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920880" cy="1440160"/>
          </a:xfrm>
        </p:spPr>
        <p:txBody>
          <a:bodyPr/>
          <a:lstStyle/>
          <a:p>
            <a:r>
              <a:rPr lang="en-US" sz="2200" b="1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List of organized tasks presented as data processes in this model which should be supported in new software:</a:t>
            </a:r>
            <a:endParaRPr lang="en-US" sz="2200" b="1" dirty="0">
              <a:latin typeface="Century Gothic" panose="020B0502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CC0615D9-0988-4F73-9EA6-D84B44714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  <p:graphicFrame>
        <p:nvGraphicFramePr>
          <p:cNvPr id="4" name="Табела 3">
            <a:extLst>
              <a:ext uri="{FF2B5EF4-FFF2-40B4-BE49-F238E27FC236}">
                <a16:creationId xmlns:a16="http://schemas.microsoft.com/office/drawing/2014/main" xmlns="" id="{EBAE1AFD-8760-4371-8FD0-8A7D07A9E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9259987"/>
              </p:ext>
            </p:extLst>
          </p:nvPr>
        </p:nvGraphicFramePr>
        <p:xfrm>
          <a:off x="683568" y="2212163"/>
          <a:ext cx="8352928" cy="4544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608">
                  <a:extLst>
                    <a:ext uri="{9D8B030D-6E8A-4147-A177-3AD203B41FA5}">
                      <a16:colId xmlns:a16="http://schemas.microsoft.com/office/drawing/2014/main" xmlns="" val="3485136846"/>
                    </a:ext>
                  </a:extLst>
                </a:gridCol>
                <a:gridCol w="3345147">
                  <a:extLst>
                    <a:ext uri="{9D8B030D-6E8A-4147-A177-3AD203B41FA5}">
                      <a16:colId xmlns:a16="http://schemas.microsoft.com/office/drawing/2014/main" xmlns="" val="4229184448"/>
                    </a:ext>
                  </a:extLst>
                </a:gridCol>
                <a:gridCol w="4254173">
                  <a:extLst>
                    <a:ext uri="{9D8B030D-6E8A-4147-A177-3AD203B41FA5}">
                      <a16:colId xmlns:a16="http://schemas.microsoft.com/office/drawing/2014/main" xmlns="" val="1515463706"/>
                    </a:ext>
                  </a:extLst>
                </a:gridCol>
              </a:tblGrid>
              <a:tr h="4993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Basic function</a:t>
                      </a:r>
                      <a:endParaRPr lang="en-GB" sz="1600" b="1" i="1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Century Gothic" panose="020B0502020202020204" pitchFamily="34" charset="0"/>
                        </a:rPr>
                        <a:t>Elementary and primitive business process</a:t>
                      </a:r>
                      <a:endParaRPr lang="en-GB" sz="1600" b="1" i="1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88867890"/>
                  </a:ext>
                </a:extLst>
              </a:tr>
              <a:tr h="1747556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Century Gothic" panose="020B0502020202020204" pitchFamily="34" charset="0"/>
                        </a:rPr>
                        <a:t>School year preparation</a:t>
                      </a:r>
                      <a:endParaRPr lang="en-GB" sz="160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US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buSzPts val="8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Recording plans and programs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342900" lvl="0" indent="-342900" algn="l">
                        <a:buSzPts val="8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Confirmation of old plans and programs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342900" lvl="0" indent="-342900" algn="l">
                        <a:buSzPts val="8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Classification of teaching obligations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342900" lvl="0" indent="-342900" algn="l">
                        <a:buSzPts val="8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Opening students’ files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342900" lvl="0" indent="-342900" algn="l">
                        <a:buSzPts val="8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Recording test results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34016159"/>
                  </a:ext>
                </a:extLst>
              </a:tr>
              <a:tr h="1248255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Century Gothic" panose="020B0502020202020204" pitchFamily="34" charset="0"/>
                        </a:rPr>
                        <a:t>Work during the school year</a:t>
                      </a:r>
                      <a:endParaRPr lang="en-GB" sz="160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US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Student data processing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Analysis of students work and progress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Forming a report to the ministry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04470" indent="-179705" algn="l"/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66041468"/>
                  </a:ext>
                </a:extLst>
              </a:tr>
              <a:tr h="1049450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Century Gothic" panose="020B0502020202020204" pitchFamily="34" charset="0"/>
                        </a:rPr>
                        <a:t>Improving plans and programs</a:t>
                      </a:r>
                      <a:endParaRPr lang="en-GB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buSzPts val="8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sr-Latn-CS" sz="1600" dirty="0">
                          <a:effectLst/>
                          <a:latin typeface="Century Gothic" panose="020B0502020202020204" pitchFamily="34" charset="0"/>
                        </a:rPr>
                        <a:t>ollecting new knowledge documentation and literature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342900" lvl="0" indent="-342900" algn="l">
                        <a:buSzPts val="8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Curriculum changes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602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928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2C2A-0000-4545-A6B3-DA4199F29305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3. SYSTEM ANALYSES AND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7920880" cy="4968552"/>
          </a:xfrm>
        </p:spPr>
        <p:txBody>
          <a:bodyPr/>
          <a:lstStyle/>
          <a:p>
            <a:r>
              <a:rPr lang="en-GB" sz="2400" b="1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Physical data model</a:t>
            </a:r>
            <a:r>
              <a:rPr lang="en-GB" sz="2400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 with its characteristics that correspond to relational database management software </a:t>
            </a:r>
          </a:p>
          <a:p>
            <a:pPr marL="400050" lvl="1" indent="0">
              <a:buNone/>
            </a:pPr>
            <a:r>
              <a:rPr lang="en-GB" sz="2400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presents an </a:t>
            </a:r>
          </a:p>
          <a:p>
            <a:pPr marL="400050" lvl="1" indent="0">
              <a:buNone/>
            </a:pPr>
            <a:r>
              <a:rPr lang="en-GB" sz="2400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appearance </a:t>
            </a:r>
          </a:p>
          <a:p>
            <a:pPr marL="400050" lvl="1" indent="0">
              <a:buNone/>
            </a:pPr>
            <a:r>
              <a:rPr lang="en-GB" sz="2400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of database </a:t>
            </a:r>
          </a:p>
          <a:p>
            <a:pPr marL="400050" lvl="1" indent="0">
              <a:buNone/>
            </a:pPr>
            <a:r>
              <a:rPr lang="en-GB" sz="2400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after </a:t>
            </a:r>
          </a:p>
          <a:p>
            <a:pPr marL="400050" lvl="1" indent="0">
              <a:buNone/>
            </a:pPr>
            <a:r>
              <a:rPr lang="en-GB" sz="2400" dirty="0">
                <a:effectLst/>
                <a:latin typeface="Century Gothic" panose="020B0502020202020204" pitchFamily="34" charset="0"/>
                <a:ea typeface="MS Mincho" panose="02020609040205080304" pitchFamily="49" charset="-128"/>
              </a:rPr>
              <a:t>implementation. 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</a:p>
          <a:p>
            <a:pPr marL="457200" lvl="1" indent="0">
              <a:buNone/>
            </a:pPr>
            <a:endParaRPr lang="en-US" altLang="en-US" b="1" dirty="0">
              <a:latin typeface="Century Gothic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1560" y="1268760"/>
            <a:ext cx="85324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C26A1AAB-E442-4EF4-940F-1A51D9B0E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-27384"/>
            <a:ext cx="8532440" cy="32084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ITRO 2020                               School Management Improvement – School Pedagogue Information System</a:t>
            </a:r>
            <a:endParaRPr lang="en-US" altLang="en-US" sz="1200" kern="0" dirty="0">
              <a:latin typeface="Century Gothic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2C22F6CB-179D-4F4B-963D-5E2D32532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6755" y="2244062"/>
            <a:ext cx="5090045" cy="452251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22552625"/>
      </p:ext>
    </p:extLst>
  </p:cSld>
  <p:clrMapOvr>
    <a:masterClrMapping/>
  </p:clrMapOvr>
</p:sld>
</file>

<file path=ppt/theme/theme1.xml><?xml version="1.0" encoding="utf-8"?>
<a:theme xmlns:a="http://schemas.openxmlformats.org/drawingml/2006/main" name="MetallicScrew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MetallicScrews</Template>
  <TotalTime>186</TotalTime>
  <Words>756</Words>
  <Application>Microsoft Office PowerPoint</Application>
  <PresentationFormat>On-screen Show (4:3)</PresentationFormat>
  <Paragraphs>122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MetallicScrews</vt:lpstr>
      <vt:lpstr>School Management Improvement - Pedagogue Information System</vt:lpstr>
      <vt:lpstr>CONTENT</vt:lpstr>
      <vt:lpstr>1. INTRODUCTION</vt:lpstr>
      <vt:lpstr>1. INTRODUCTION</vt:lpstr>
      <vt:lpstr>2. RELATED WORK</vt:lpstr>
      <vt:lpstr>3. SYSTEM ANALYSES AND DESIGN</vt:lpstr>
      <vt:lpstr>3. SYSTEM ANALYSES AND DESIGN</vt:lpstr>
      <vt:lpstr>3. SYSTEM ANALYSES AND DESIGN</vt:lpstr>
      <vt:lpstr>3. SYSTEM ANALYSES AND DESIGN</vt:lpstr>
      <vt:lpstr>3. SYSTEM ANALYSES AND DESIGN</vt:lpstr>
      <vt:lpstr>4. IMPLEMENTATION</vt:lpstr>
      <vt:lpstr>4. IMPLEMENTATION</vt:lpstr>
      <vt:lpstr>4. IMPLEMENTATION</vt:lpstr>
      <vt:lpstr>5. CONCLUSION</vt:lpstr>
      <vt:lpstr>5.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and Open Source Software Licences and GitHub Repository</dc:title>
  <dc:creator>Kazi Zoltan</dc:creator>
  <cp:lastModifiedBy>SusMAthEdu02</cp:lastModifiedBy>
  <cp:revision>35</cp:revision>
  <dcterms:created xsi:type="dcterms:W3CDTF">2020-10-06T09:03:33Z</dcterms:created>
  <dcterms:modified xsi:type="dcterms:W3CDTF">2020-10-28T06:17:54Z</dcterms:modified>
</cp:coreProperties>
</file>