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58" r:id="rId7"/>
    <p:sldId id="259" r:id="rId8"/>
    <p:sldId id="260" r:id="rId9"/>
    <p:sldId id="261" r:id="rId10"/>
    <p:sldId id="262" r:id="rId11"/>
    <p:sldId id="263" r:id="rId12"/>
    <p:sldId id="265" r:id="rId13"/>
    <p:sldId id="266" r:id="rId14"/>
    <p:sldId id="267" r:id="rId15"/>
    <p:sldId id="268" r:id="rId16"/>
    <p:sldId id="269" r:id="rId17"/>
    <p:sldId id="270" r:id="rId18"/>
    <p:sldId id="271"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70122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123714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19691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40338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2152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89823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552284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118288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33048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94624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71079-DC17-4C1F-BE35-6E501237D212}"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307440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71079-DC17-4C1F-BE35-6E501237D212}" type="datetimeFigureOut">
              <a:rPr lang="en-US" smtClean="0"/>
              <a:pPr/>
              <a:t>10/29/2020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4D4DE-03C9-45DA-BD39-562A08551B74}" type="slidenum">
              <a:rPr lang="en-US" smtClean="0"/>
              <a:pPr/>
              <a:t>‹#›</a:t>
            </a:fld>
            <a:endParaRPr lang="en-US"/>
          </a:p>
        </p:txBody>
      </p:sp>
    </p:spTree>
    <p:extLst>
      <p:ext uri="{BB962C8B-B14F-4D97-AF65-F5344CB8AC3E}">
        <p14:creationId xmlns:p14="http://schemas.microsoft.com/office/powerpoint/2010/main" xmlns="" val="298366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875" y="2307219"/>
            <a:ext cx="9144000" cy="2387600"/>
          </a:xfrm>
        </p:spPr>
        <p:txBody>
          <a:bodyPr>
            <a:normAutofit fontScale="90000"/>
          </a:bodyPr>
          <a:lstStyle/>
          <a:p>
            <a:r>
              <a:rPr lang="hr-HR" sz="4000" dirty="0"/>
              <a:t>Locus of control in the function of improving work with students – Pilot research</a:t>
            </a:r>
            <a:r>
              <a:rPr lang="en-US" dirty="0"/>
              <a:t/>
            </a:r>
            <a:br>
              <a:rPr lang="en-US" dirty="0"/>
            </a:br>
            <a:r>
              <a:rPr lang="hr-HR" dirty="0"/>
              <a:t/>
            </a:r>
            <a:br>
              <a:rPr lang="hr-HR" dirty="0"/>
            </a:br>
            <a:r>
              <a:rPr lang="en-US" dirty="0"/>
              <a:t/>
            </a:r>
            <a:br>
              <a:rPr lang="en-US" dirty="0"/>
            </a:br>
            <a:endParaRPr lang="en-US" dirty="0"/>
          </a:p>
        </p:txBody>
      </p:sp>
      <p:sp>
        <p:nvSpPr>
          <p:cNvPr id="3" name="Subtitle 2"/>
          <p:cNvSpPr>
            <a:spLocks noGrp="1"/>
          </p:cNvSpPr>
          <p:nvPr>
            <p:ph type="subTitle" idx="1"/>
          </p:nvPr>
        </p:nvSpPr>
        <p:spPr>
          <a:xfrm>
            <a:off x="1111875" y="2855063"/>
            <a:ext cx="9144000" cy="1655762"/>
          </a:xfrm>
        </p:spPr>
        <p:txBody>
          <a:bodyPr>
            <a:normAutofit fontScale="92500"/>
          </a:bodyPr>
          <a:lstStyle/>
          <a:p>
            <a:r>
              <a:rPr lang="hr-HR" dirty="0" smtClean="0"/>
              <a:t>M. Kavalić*, D. Milosavljev*, </a:t>
            </a:r>
            <a:r>
              <a:rPr lang="en-US" dirty="0" smtClean="0"/>
              <a:t>M. </a:t>
            </a:r>
            <a:r>
              <a:rPr lang="en-US" dirty="0" err="1" smtClean="0"/>
              <a:t>Pečujlija</a:t>
            </a:r>
            <a:r>
              <a:rPr lang="hr-HR" dirty="0" smtClean="0"/>
              <a:t>**</a:t>
            </a:r>
            <a:r>
              <a:rPr lang="en-GB" dirty="0" smtClean="0"/>
              <a:t>, </a:t>
            </a:r>
            <a:r>
              <a:rPr lang="hr-HR" dirty="0" smtClean="0"/>
              <a:t>S.Stanisavljev* and R. Božić***</a:t>
            </a:r>
            <a:r>
              <a:rPr lang="en-US" dirty="0" smtClean="0"/>
              <a:t/>
            </a:r>
            <a:br>
              <a:rPr lang="en-US" dirty="0" smtClean="0"/>
            </a:br>
            <a:r>
              <a:rPr lang="hr-HR" dirty="0" smtClean="0"/>
              <a:t>* University of Novi Sad, Technical Faculty „Mihajlo Pupin“, Zrenjanin, Serbia</a:t>
            </a:r>
            <a:r>
              <a:rPr lang="en-US" dirty="0" smtClean="0"/>
              <a:t/>
            </a:r>
            <a:br>
              <a:rPr lang="en-US" dirty="0" smtClean="0"/>
            </a:br>
            <a:r>
              <a:rPr lang="hr-HR" dirty="0" smtClean="0"/>
              <a:t>**</a:t>
            </a:r>
            <a:r>
              <a:rPr lang="en-GB" dirty="0" smtClean="0"/>
              <a:t>University of Novi Sad, Faculty of Technical Science, Novi Sad, Serbia</a:t>
            </a:r>
            <a:r>
              <a:rPr lang="en-US" dirty="0" smtClean="0"/>
              <a:t/>
            </a:r>
            <a:br>
              <a:rPr lang="en-US" dirty="0" smtClean="0"/>
            </a:br>
            <a:r>
              <a:rPr lang="hr-HR" dirty="0" smtClean="0"/>
              <a:t>***University of East Sarajevo, Faculty of business economics Bijeljina, Bijeljina, </a:t>
            </a:r>
            <a:r>
              <a:rPr lang="en-US" dirty="0" smtClean="0"/>
              <a:t>Bosnia and Herzegovina</a:t>
            </a:r>
            <a:endParaRPr lang="en-US" dirty="0"/>
          </a:p>
        </p:txBody>
      </p:sp>
    </p:spTree>
    <p:extLst>
      <p:ext uri="{BB962C8B-B14F-4D97-AF65-F5344CB8AC3E}">
        <p14:creationId xmlns:p14="http://schemas.microsoft.com/office/powerpoint/2010/main" xmlns="" val="3217474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0" y="360608"/>
            <a:ext cx="10851524" cy="6014434"/>
          </a:xfrm>
        </p:spPr>
        <p:txBody>
          <a:bodyPr>
            <a:normAutofit fontScale="62500" lnSpcReduction="20000"/>
          </a:bodyPr>
          <a:lstStyle/>
          <a:p>
            <a:pPr marL="457200" lvl="1" indent="0" algn="just" fontAlgn="base">
              <a:buNone/>
            </a:pPr>
            <a:r>
              <a:rPr lang="hr-HR" sz="3400" b="1" i="1" dirty="0"/>
              <a:t>Measuring instruments</a:t>
            </a:r>
            <a:endParaRPr lang="en-US" sz="3400" b="1" i="1" dirty="0"/>
          </a:p>
          <a:p>
            <a:pPr marL="0" indent="0" algn="just">
              <a:buNone/>
            </a:pPr>
            <a:r>
              <a:rPr lang="hr-HR" sz="3400" dirty="0"/>
              <a:t>The student satisfaction scale contains only four items: satisfaction with the teaching staff, grades/success, provided  knowledge and relationships with colleagues. Satisfaction is measured by a Likert scale from 1 to 10, where 1 represents total dissatisfaction, and 10 represents complete satisfaction.</a:t>
            </a:r>
            <a:endParaRPr lang="en-US" sz="3400" dirty="0"/>
          </a:p>
          <a:p>
            <a:pPr marL="0" indent="0" algn="just">
              <a:buNone/>
            </a:pPr>
            <a:r>
              <a:rPr lang="hr-HR" sz="3400" dirty="0"/>
              <a:t>The locus of the control scale is measured by the Rotter scale of the Locus of Control. The Rotter's Locus of Control scale of internal versus external locus of control, consists of 29 items, with a choice of alternatives a and b. Items scores are binary variables - 0 and 1, and the total score is expressed as the sum of points on 23 statements (6 items are not scored; they only serve to disguise the purpose of the test). A higher number of points indicates a higher level of externality, and the range of results is </a:t>
            </a:r>
            <a:r>
              <a:rPr lang="hr-HR" sz="3400" dirty="0" smtClean="0"/>
              <a:t>0-23</a:t>
            </a:r>
            <a:r>
              <a:rPr lang="en-US" sz="3400" dirty="0" smtClean="0"/>
              <a:t>. </a:t>
            </a:r>
            <a:r>
              <a:rPr lang="hr-HR" sz="3400" dirty="0" smtClean="0"/>
              <a:t>Where </a:t>
            </a:r>
            <a:r>
              <a:rPr lang="hr-HR" sz="3400" dirty="0"/>
              <a:t>high score = external locus of control, and low score = internal locus of control. We estimate that internal consistency is between 0.65 and 0.79. The test-retest reliability rating of Rotter's Locus of Control Scale is between 0.49 and 0.83. Correlation from the Marlowe-Crowne aspect of social desirability is between -0.41 and -0.12.</a:t>
            </a:r>
            <a:endParaRPr lang="en-US" sz="3400" dirty="0"/>
          </a:p>
          <a:p>
            <a:pPr marL="457200" lvl="1" indent="0" algn="just" fontAlgn="base">
              <a:buNone/>
            </a:pPr>
            <a:endParaRPr lang="en-US" sz="3400" b="1" i="1" dirty="0" smtClean="0"/>
          </a:p>
          <a:p>
            <a:pPr marL="457200" lvl="1" indent="0" algn="just" fontAlgn="base">
              <a:buNone/>
            </a:pPr>
            <a:r>
              <a:rPr lang="hr-HR" sz="3400" b="1" i="1" dirty="0" smtClean="0"/>
              <a:t>Methods </a:t>
            </a:r>
            <a:r>
              <a:rPr lang="hr-HR" sz="3400" b="1" i="1" dirty="0"/>
              <a:t>and organiyation of data processing</a:t>
            </a:r>
            <a:endParaRPr lang="en-US" sz="3400" b="1" i="1" dirty="0"/>
          </a:p>
          <a:p>
            <a:pPr marL="0" indent="0" algn="just">
              <a:buNone/>
            </a:pPr>
            <a:r>
              <a:rPr lang="hr-HR" sz="3400" dirty="0"/>
              <a:t> In the empirical part of the paper, the survey method will be used. The research  was conducted during November 2019, and data was processed in IBM SPSS Statistics Version 21. After inserting results into  database, data were analyzed using standard statistical descriptive methods and inference statistics procedures. Regression analysis was used as a statistical data processing method. Qualitative, descriptive and analytical methods were applied in the research. The research methodology during that period also included theoretical analysis related to the following areas: psychological factors, locus of control, relationship with students.</a:t>
            </a:r>
            <a:endParaRPr lang="en-US" sz="3400" dirty="0"/>
          </a:p>
          <a:p>
            <a:endParaRPr lang="en-US" dirty="0"/>
          </a:p>
        </p:txBody>
      </p:sp>
    </p:spTree>
    <p:extLst>
      <p:ext uri="{BB962C8B-B14F-4D97-AF65-F5344CB8AC3E}">
        <p14:creationId xmlns:p14="http://schemas.microsoft.com/office/powerpoint/2010/main" xmlns="" val="225196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7" y="193182"/>
            <a:ext cx="11487955" cy="6529589"/>
          </a:xfrm>
        </p:spPr>
        <p:txBody>
          <a:bodyPr>
            <a:normAutofit fontScale="77500" lnSpcReduction="20000"/>
          </a:bodyPr>
          <a:lstStyle/>
          <a:p>
            <a:pPr marL="0" lvl="0" indent="0" algn="ctr" fontAlgn="base">
              <a:buNone/>
            </a:pPr>
            <a:r>
              <a:rPr lang="hr-HR" b="1" cap="small" dirty="0"/>
              <a:t>Results and discussion</a:t>
            </a:r>
            <a:endParaRPr lang="en-US" b="1" cap="small" dirty="0"/>
          </a:p>
          <a:p>
            <a:pPr marL="0" indent="0" algn="just">
              <a:buNone/>
            </a:pPr>
            <a:r>
              <a:rPr lang="hr-HR" dirty="0"/>
              <a:t>The research was directed to determ the correlation between the locus of control of the respondents with their satisfaction with the teaching staff, grades / success, knowledge provided and relations with colleagues. Subject of the research was presented through 5 research questions, which will be answered below.</a:t>
            </a:r>
            <a:endParaRPr lang="en-US" dirty="0"/>
          </a:p>
          <a:p>
            <a:pPr marL="0" indent="0" algn="just">
              <a:buNone/>
            </a:pPr>
            <a:r>
              <a:rPr lang="hr-HR" dirty="0"/>
              <a:t>During the data processing, descriptive statistics dimensions of the student satisfaction were first produced and presented (Table 1). This table contains every specific item and  dimension. Based on the results, the mean value of the speech is 25.58. Answers were scored with a Likert scale of 1-10, but for the purposes of the study, we use the score of items dimension. Maximum score is 40 and it represents complete satisfaction of the mentioned segments. It can be concluded that students are slightly more than average satisfied with the segments of study. </a:t>
            </a:r>
            <a:endParaRPr lang="en-US" dirty="0" smtClean="0"/>
          </a:p>
          <a:p>
            <a:pPr marL="0" indent="0" algn="just">
              <a:buNone/>
            </a:pPr>
            <a:r>
              <a:rPr lang="hr-HR" dirty="0" smtClean="0"/>
              <a:t>First </a:t>
            </a:r>
            <a:r>
              <a:rPr lang="hr-HR" dirty="0"/>
              <a:t>item representing students' satisfaction with the teaching staff is their attitude towards students, and it was rated 7.20. Grades were ranged from 1 to 10, so it can be concluded that students are satisfied with the professors' attitude towards them. This item has the highest satisfaction rating compared to the other three items. When we observe second dimension item that represents relationship satisfaction with colleagues, we get average score of 6.75, which is above average satisfaction. </a:t>
            </a:r>
            <a:endParaRPr lang="en-US" dirty="0" smtClean="0"/>
          </a:p>
          <a:p>
            <a:pPr marL="0" indent="0" algn="just">
              <a:buNone/>
            </a:pPr>
            <a:r>
              <a:rPr lang="hr-HR" dirty="0" smtClean="0"/>
              <a:t>The </a:t>
            </a:r>
            <a:r>
              <a:rPr lang="hr-HR" dirty="0"/>
              <a:t>third item that represents satisfaction with the grade success is 6.52, which is also above average satisfaction. Satisfaction with the provided  knowledge was given an average score of 5.12. According to statistics, conclusion is that the students are satisfied with the study segments. According to the students, each segment should be improved, especially course materials and the methods of teaching. Materials which contain current business trends, should have the influence on the curriculum. They should not be outdated. It is also very important for knowledge to be practical and applicable in practice. </a:t>
            </a:r>
            <a:endParaRPr lang="en-US" dirty="0"/>
          </a:p>
          <a:p>
            <a:endParaRPr lang="en-US" dirty="0"/>
          </a:p>
        </p:txBody>
      </p:sp>
    </p:spTree>
    <p:extLst>
      <p:ext uri="{BB962C8B-B14F-4D97-AF65-F5344CB8AC3E}">
        <p14:creationId xmlns:p14="http://schemas.microsoft.com/office/powerpoint/2010/main" xmlns="" val="849343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59" y="679406"/>
            <a:ext cx="10515600" cy="4351338"/>
          </a:xfrm>
        </p:spPr>
        <p:txBody>
          <a:bodyPr/>
          <a:lstStyle/>
          <a:p>
            <a:pPr marL="0" indent="0" algn="ctr">
              <a:buNone/>
            </a:pPr>
            <a:r>
              <a:rPr lang="hr-HR" sz="2400" i="1" dirty="0"/>
              <a:t>Table 1</a:t>
            </a:r>
            <a:r>
              <a:rPr lang="hr-HR" sz="2400" dirty="0"/>
              <a:t>. Showing the descriptive statistics of the student satisfaction dimension</a:t>
            </a:r>
            <a:endParaRPr lang="en-US" sz="24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110511668"/>
              </p:ext>
            </p:extLst>
          </p:nvPr>
        </p:nvGraphicFramePr>
        <p:xfrm>
          <a:off x="976647" y="1175816"/>
          <a:ext cx="9800823" cy="3358518"/>
        </p:xfrm>
        <a:graphic>
          <a:graphicData uri="http://schemas.openxmlformats.org/drawingml/2006/table">
            <a:tbl>
              <a:tblPr>
                <a:tableStyleId>{5C22544A-7EE6-4342-B048-85BDC9FD1C3A}</a:tableStyleId>
              </a:tblPr>
              <a:tblGrid>
                <a:gridCol w="5397618"/>
                <a:gridCol w="1272137"/>
                <a:gridCol w="1137756"/>
                <a:gridCol w="1993312"/>
              </a:tblGrid>
              <a:tr h="246298">
                <a:tc gridSpan="4">
                  <a:txBody>
                    <a:bodyPr/>
                    <a:lstStyle/>
                    <a:p>
                      <a:pPr marL="38100" marR="38100" algn="ctr">
                        <a:spcAft>
                          <a:spcPts val="0"/>
                        </a:spcAft>
                      </a:pPr>
                      <a:r>
                        <a:rPr lang="sr-Latn-RS" sz="1800">
                          <a:effectLst/>
                        </a:rPr>
                        <a:t>Descriptive Statistics</a:t>
                      </a:r>
                      <a:endParaRPr lang="en-US" sz="18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238033">
                <a:tc>
                  <a:txBody>
                    <a:bodyPr/>
                    <a:lstStyle/>
                    <a:p>
                      <a:pPr algn="ctr">
                        <a:spcAft>
                          <a:spcPts val="0"/>
                        </a:spcAft>
                      </a:pPr>
                      <a:r>
                        <a:rPr lang="sr-Latn-RS" sz="1800">
                          <a:effectLst/>
                        </a:rPr>
                        <a:t> </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N</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Mean</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Std. Deviation</a:t>
                      </a:r>
                      <a:endParaRPr lang="en-US" sz="1800">
                        <a:effectLst/>
                        <a:latin typeface="Times New Roman" panose="02020603050405020304" pitchFamily="18" charset="0"/>
                        <a:ea typeface="SimSun" panose="02010600030101010101" pitchFamily="2" charset="-122"/>
                      </a:endParaRPr>
                    </a:p>
                  </a:txBody>
                  <a:tcPr marL="0" marR="0" marT="0" marB="0"/>
                </a:tc>
              </a:tr>
              <a:tr h="499209">
                <a:tc>
                  <a:txBody>
                    <a:bodyPr/>
                    <a:lstStyle/>
                    <a:p>
                      <a:pPr marL="38100" marR="38100" algn="l">
                        <a:spcAft>
                          <a:spcPts val="0"/>
                        </a:spcAft>
                      </a:pPr>
                      <a:r>
                        <a:rPr lang="hr-HR" sz="1800">
                          <a:effectLst/>
                        </a:rPr>
                        <a:t>Dimension of study satisfaction</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60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25,58</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3,259</a:t>
                      </a:r>
                      <a:endParaRPr lang="en-US" sz="1800">
                        <a:effectLst/>
                        <a:latin typeface="Times New Roman" panose="02020603050405020304" pitchFamily="18" charset="0"/>
                        <a:ea typeface="SimSun" panose="02010600030101010101" pitchFamily="2" charset="-122"/>
                      </a:endParaRPr>
                    </a:p>
                  </a:txBody>
                  <a:tcPr marL="0" marR="0" marT="0" marB="0"/>
                </a:tc>
              </a:tr>
              <a:tr h="489291">
                <a:tc>
                  <a:txBody>
                    <a:bodyPr/>
                    <a:lstStyle/>
                    <a:p>
                      <a:pPr marL="38100" marR="38100" algn="l">
                        <a:spcAft>
                          <a:spcPts val="0"/>
                        </a:spcAft>
                      </a:pPr>
                      <a:r>
                        <a:rPr lang="sr-Latn-RS" sz="1800">
                          <a:effectLst/>
                        </a:rPr>
                        <a:t>I am satisfied with the professor's attitude towards the students</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60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7,20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1,725</a:t>
                      </a:r>
                      <a:endParaRPr lang="en-US" sz="1800">
                        <a:effectLst/>
                        <a:latin typeface="Times New Roman" panose="02020603050405020304" pitchFamily="18" charset="0"/>
                        <a:ea typeface="SimSun" panose="02010600030101010101" pitchFamily="2" charset="-122"/>
                      </a:endParaRPr>
                    </a:p>
                  </a:txBody>
                  <a:tcPr marL="0" marR="0" marT="0" marB="0"/>
                </a:tc>
              </a:tr>
              <a:tr h="499209">
                <a:tc>
                  <a:txBody>
                    <a:bodyPr/>
                    <a:lstStyle/>
                    <a:p>
                      <a:pPr marL="38100" marR="38100" algn="l">
                        <a:spcAft>
                          <a:spcPts val="0"/>
                        </a:spcAft>
                      </a:pPr>
                      <a:r>
                        <a:rPr lang="hr-HR" sz="1800">
                          <a:effectLst/>
                        </a:rPr>
                        <a:t>I am satisfied with the relationship with my colleagues</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60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6,75</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2,222</a:t>
                      </a:r>
                      <a:endParaRPr lang="en-US" sz="1800">
                        <a:effectLst/>
                        <a:latin typeface="Times New Roman" panose="02020603050405020304" pitchFamily="18" charset="0"/>
                        <a:ea typeface="SimSun" panose="02010600030101010101" pitchFamily="2" charset="-122"/>
                      </a:endParaRPr>
                    </a:p>
                  </a:txBody>
                  <a:tcPr marL="0" marR="0" marT="0" marB="0"/>
                </a:tc>
              </a:tr>
              <a:tr h="489291">
                <a:tc>
                  <a:txBody>
                    <a:bodyPr/>
                    <a:lstStyle/>
                    <a:p>
                      <a:pPr marL="38100" marR="38100" algn="l">
                        <a:spcAft>
                          <a:spcPts val="0"/>
                        </a:spcAft>
                      </a:pPr>
                      <a:r>
                        <a:rPr lang="sr-Latn-RS" sz="1800">
                          <a:effectLst/>
                        </a:rPr>
                        <a:t>I am satisfied with the grades i get</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60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6,52</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2,013</a:t>
                      </a:r>
                      <a:endParaRPr lang="en-US" sz="1800">
                        <a:effectLst/>
                        <a:latin typeface="Times New Roman" panose="02020603050405020304" pitchFamily="18" charset="0"/>
                        <a:ea typeface="SimSun" panose="02010600030101010101" pitchFamily="2" charset="-122"/>
                      </a:endParaRPr>
                    </a:p>
                  </a:txBody>
                  <a:tcPr marL="0" marR="0" marT="0" marB="0"/>
                </a:tc>
              </a:tr>
              <a:tr h="499209">
                <a:tc>
                  <a:txBody>
                    <a:bodyPr/>
                    <a:lstStyle/>
                    <a:p>
                      <a:pPr marL="38100" marR="38100" algn="l">
                        <a:spcAft>
                          <a:spcPts val="0"/>
                        </a:spcAft>
                      </a:pPr>
                      <a:r>
                        <a:rPr lang="en-US" sz="1800">
                          <a:effectLst/>
                        </a:rPr>
                        <a:t>I am satisfied with the knowledge provided</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60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5,12</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r">
                        <a:spcAft>
                          <a:spcPts val="0"/>
                        </a:spcAft>
                      </a:pPr>
                      <a:r>
                        <a:rPr lang="sr-Latn-RS" sz="1800">
                          <a:effectLst/>
                        </a:rPr>
                        <a:t>1,776</a:t>
                      </a:r>
                      <a:endParaRPr lang="en-US" sz="1800">
                        <a:effectLst/>
                        <a:latin typeface="Times New Roman" panose="02020603050405020304" pitchFamily="18" charset="0"/>
                        <a:ea typeface="SimSun" panose="02010600030101010101" pitchFamily="2" charset="-122"/>
                      </a:endParaRPr>
                    </a:p>
                  </a:txBody>
                  <a:tcPr marL="0" marR="0" marT="0" marB="0"/>
                </a:tc>
              </a:tr>
              <a:tr h="246298">
                <a:tc>
                  <a:txBody>
                    <a:bodyPr/>
                    <a:lstStyle/>
                    <a:p>
                      <a:pPr marL="38100" marR="38100" algn="l">
                        <a:spcAft>
                          <a:spcPts val="0"/>
                        </a:spcAft>
                      </a:pPr>
                      <a:r>
                        <a:rPr lang="sr-Latn-RS" sz="1800">
                          <a:effectLst/>
                        </a:rPr>
                        <a:t>Valid N (listwise)</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60</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1800">
                          <a:effectLst/>
                        </a:rPr>
                        <a:t> </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1800" dirty="0">
                          <a:effectLst/>
                        </a:rPr>
                        <a:t> </a:t>
                      </a:r>
                      <a:endParaRPr lang="en-US" sz="1800" dirty="0">
                        <a:effectLst/>
                        <a:latin typeface="Times New Roman" panose="02020603050405020304" pitchFamily="18" charset="0"/>
                        <a:ea typeface="SimSun" panose="02010600030101010101" pitchFamily="2" charset="-122"/>
                      </a:endParaRPr>
                    </a:p>
                  </a:txBody>
                  <a:tcPr marL="0" marR="0" marT="0" marB="0"/>
                </a:tc>
              </a:tr>
            </a:tbl>
          </a:graphicData>
        </a:graphic>
      </p:graphicFrame>
    </p:spTree>
    <p:extLst>
      <p:ext uri="{BB962C8B-B14F-4D97-AF65-F5344CB8AC3E}">
        <p14:creationId xmlns:p14="http://schemas.microsoft.com/office/powerpoint/2010/main" xmlns="" val="3054073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833" y="383191"/>
            <a:ext cx="11422487" cy="4351338"/>
          </a:xfrm>
        </p:spPr>
        <p:txBody>
          <a:bodyPr/>
          <a:lstStyle/>
          <a:p>
            <a:pPr marL="0" indent="0" algn="just">
              <a:buNone/>
            </a:pPr>
            <a:r>
              <a:rPr lang="hr-HR" sz="2400" dirty="0"/>
              <a:t>The first research question in the paper was “Is there a statistical relation between locus of control and satisfaction with the teaching staff?”. In the table number 2 we can see the influence of the locus of control on the satisfaction of the teaching staff through regression analysis. Based on the results, we can conclude that the locus of control has a direct and very significant statistical influence on the satisfaction of the professor / teaching assistant relationship with the students.</a:t>
            </a:r>
            <a:endParaRPr lang="en-US" sz="2400" dirty="0"/>
          </a:p>
          <a:p>
            <a:pPr marL="0" indent="0" algn="ctr">
              <a:buNone/>
            </a:pPr>
            <a:r>
              <a:rPr lang="hr-HR" sz="2400" i="1" dirty="0"/>
              <a:t>Table 2. Showing the influence of locus of control on teacher satisfaction with staff through regression analysis</a:t>
            </a:r>
            <a:endParaRPr lang="en-US" sz="2400" b="1"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271798809"/>
              </p:ext>
            </p:extLst>
          </p:nvPr>
        </p:nvGraphicFramePr>
        <p:xfrm>
          <a:off x="2253803" y="3261648"/>
          <a:ext cx="7791717" cy="3396728"/>
        </p:xfrm>
        <a:graphic>
          <a:graphicData uri="http://schemas.openxmlformats.org/drawingml/2006/table">
            <a:tbl>
              <a:tblPr>
                <a:tableStyleId>{5C22544A-7EE6-4342-B048-85BDC9FD1C3A}</a:tableStyleId>
              </a:tblPr>
              <a:tblGrid>
                <a:gridCol w="1285999"/>
                <a:gridCol w="1285999"/>
                <a:gridCol w="877336"/>
                <a:gridCol w="1230270"/>
                <a:gridCol w="1230270"/>
                <a:gridCol w="1228843"/>
                <a:gridCol w="653000"/>
              </a:tblGrid>
              <a:tr h="254710">
                <a:tc gridSpan="6">
                  <a:txBody>
                    <a:bodyPr/>
                    <a:lstStyle/>
                    <a:p>
                      <a:pPr marL="38100" marR="38100" algn="ctr">
                        <a:spcAft>
                          <a:spcPts val="0"/>
                        </a:spcAft>
                      </a:pPr>
                      <a:r>
                        <a:rPr lang="sr-Latn-RS" sz="1600" dirty="0">
                          <a:effectLst/>
                        </a:rPr>
                        <a:t>Coefficientsa</a:t>
                      </a:r>
                      <a:endParaRPr lang="en-US" sz="16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Aft>
                          <a:spcPts val="0"/>
                        </a:spcAft>
                      </a:pPr>
                      <a:r>
                        <a:rPr lang="en-US" sz="1600">
                          <a:effectLst/>
                        </a:rPr>
                        <a:t> </a:t>
                      </a:r>
                      <a:endParaRPr lang="en-US" sz="1600">
                        <a:effectLst/>
                        <a:latin typeface="Times New Roman" panose="02020603050405020304" pitchFamily="18" charset="0"/>
                        <a:ea typeface="SimSun" panose="02010600030101010101" pitchFamily="2" charset="-122"/>
                      </a:endParaRPr>
                    </a:p>
                  </a:txBody>
                  <a:tcPr marL="0" marR="0" marT="0" marB="0" anchor="ctr"/>
                </a:tc>
              </a:tr>
              <a:tr h="947252">
                <a:tc rowSpan="2" gridSpan="2">
                  <a:txBody>
                    <a:bodyPr/>
                    <a:lstStyle/>
                    <a:p>
                      <a:pPr marL="38100" marR="38100" algn="ctr">
                        <a:spcAft>
                          <a:spcPts val="0"/>
                        </a:spcAft>
                      </a:pPr>
                      <a:r>
                        <a:rPr lang="sr-Latn-RS" sz="1600" dirty="0">
                          <a:effectLst/>
                        </a:rPr>
                        <a:t>Model</a:t>
                      </a:r>
                      <a:endParaRPr lang="en-US" sz="1600" dirty="0">
                        <a:effectLst/>
                        <a:latin typeface="Times New Roman" panose="02020603050405020304" pitchFamily="18" charset="0"/>
                        <a:ea typeface="SimSun" panose="02010600030101010101" pitchFamily="2" charset="-122"/>
                      </a:endParaRPr>
                    </a:p>
                  </a:txBody>
                  <a:tcPr marL="0" marR="0" marT="0" marB="0"/>
                </a:tc>
                <a:tc rowSpan="2" hMerge="1">
                  <a:txBody>
                    <a:bodyPr/>
                    <a:lstStyle/>
                    <a:p>
                      <a:endParaRPr lang="en-US"/>
                    </a:p>
                  </a:txBody>
                  <a:tcPr/>
                </a:tc>
                <a:tc gridSpan="2">
                  <a:txBody>
                    <a:bodyPr/>
                    <a:lstStyle/>
                    <a:p>
                      <a:pPr marL="38100" marR="38100" algn="ctr">
                        <a:spcAft>
                          <a:spcPts val="0"/>
                        </a:spcAft>
                      </a:pPr>
                      <a:r>
                        <a:rPr lang="sr-Latn-RS" sz="1600">
                          <a:effectLst/>
                        </a:rPr>
                        <a:t>Unstandardized Coefficients</a:t>
                      </a:r>
                      <a:endParaRPr lang="en-US" sz="16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a:txBody>
                    <a:bodyPr/>
                    <a:lstStyle/>
                    <a:p>
                      <a:pPr marL="38100" marR="38100" algn="ctr">
                        <a:spcAft>
                          <a:spcPts val="0"/>
                        </a:spcAft>
                      </a:pPr>
                      <a:r>
                        <a:rPr lang="sr-Latn-RS" sz="1600">
                          <a:effectLst/>
                        </a:rPr>
                        <a:t>Standardized Coefficients</a:t>
                      </a:r>
                      <a:endParaRPr lang="en-US" sz="160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1600">
                          <a:effectLst/>
                        </a:rPr>
                        <a:t>t</a:t>
                      </a:r>
                      <a:endParaRPr lang="en-US" sz="160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1600">
                          <a:effectLst/>
                        </a:rPr>
                        <a:t>Sig.</a:t>
                      </a:r>
                      <a:endParaRPr lang="en-US" sz="1600">
                        <a:effectLst/>
                        <a:latin typeface="Times New Roman" panose="02020603050405020304" pitchFamily="18" charset="0"/>
                        <a:ea typeface="SimSun" panose="02010600030101010101" pitchFamily="2" charset="-122"/>
                      </a:endParaRPr>
                    </a:p>
                  </a:txBody>
                  <a:tcPr marL="0" marR="0" marT="0" marB="0"/>
                </a:tc>
              </a:tr>
              <a:tr h="405965">
                <a:tc gridSpan="2" vMerge="1">
                  <a:txBody>
                    <a:bodyPr/>
                    <a:lstStyle/>
                    <a:p>
                      <a:endParaRPr lang="en-US"/>
                    </a:p>
                  </a:txBody>
                  <a:tcPr/>
                </a:tc>
                <a:tc hMerge="1" vMerge="1">
                  <a:txBody>
                    <a:bodyPr/>
                    <a:lstStyle/>
                    <a:p>
                      <a:endParaRPr lang="en-US"/>
                    </a:p>
                  </a:txBody>
                  <a:tcPr/>
                </a:tc>
                <a:tc>
                  <a:txBody>
                    <a:bodyPr/>
                    <a:lstStyle/>
                    <a:p>
                      <a:pPr marL="38100" marR="38100" algn="l">
                        <a:spcAft>
                          <a:spcPts val="0"/>
                        </a:spcAft>
                      </a:pPr>
                      <a:r>
                        <a:rPr lang="sr-Latn-RS" sz="1600" dirty="0">
                          <a:effectLst/>
                        </a:rPr>
                        <a:t>B</a:t>
                      </a:r>
                      <a:endParaRPr lang="en-US" sz="16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a:effectLst/>
                        </a:rPr>
                        <a:t>Std. Error</a:t>
                      </a:r>
                      <a:endParaRPr lang="en-US" sz="16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a:effectLst/>
                        </a:rPr>
                        <a:t>Beta</a:t>
                      </a:r>
                      <a:endParaRPr lang="en-US" sz="1600">
                        <a:effectLst/>
                        <a:latin typeface="Times New Roman" panose="02020603050405020304" pitchFamily="18" charset="0"/>
                        <a:ea typeface="SimSun" panose="02010600030101010101" pitchFamily="2" charset="-122"/>
                      </a:endParaRPr>
                    </a:p>
                  </a:txBody>
                  <a:tcPr marL="0" marR="0" marT="0" marB="0"/>
                </a:tc>
                <a:tc vMerge="1">
                  <a:txBody>
                    <a:bodyPr/>
                    <a:lstStyle/>
                    <a:p>
                      <a:endParaRPr lang="en-US"/>
                    </a:p>
                  </a:txBody>
                  <a:tcPr/>
                </a:tc>
                <a:tc vMerge="1">
                  <a:txBody>
                    <a:bodyPr/>
                    <a:lstStyle/>
                    <a:p>
                      <a:endParaRPr lang="en-US"/>
                    </a:p>
                  </a:txBody>
                  <a:tcPr/>
                </a:tc>
              </a:tr>
              <a:tr h="405965">
                <a:tc rowSpan="2">
                  <a:txBody>
                    <a:bodyPr/>
                    <a:lstStyle/>
                    <a:p>
                      <a:pPr marL="38100" marR="38100" algn="ctr">
                        <a:spcAft>
                          <a:spcPts val="0"/>
                        </a:spcAft>
                      </a:pPr>
                      <a:r>
                        <a:rPr lang="sr-Latn-RS" sz="1600">
                          <a:effectLst/>
                        </a:rPr>
                        <a:t>1</a:t>
                      </a:r>
                      <a:endParaRPr lang="en-US" sz="16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600">
                          <a:effectLst/>
                        </a:rPr>
                        <a:t>(Constant)</a:t>
                      </a:r>
                      <a:endParaRPr lang="en-US" sz="16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l">
                        <a:spcAft>
                          <a:spcPts val="0"/>
                        </a:spcAft>
                      </a:pPr>
                      <a:r>
                        <a:rPr lang="sr-Latn-RS" sz="1600" dirty="0">
                          <a:effectLst/>
                        </a:rPr>
                        <a:t>12,585</a:t>
                      </a:r>
                      <a:endParaRPr lang="en-US" sz="16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dirty="0">
                          <a:effectLst/>
                        </a:rPr>
                        <a:t>,505</a:t>
                      </a:r>
                      <a:endParaRPr lang="en-US" sz="1600" dirty="0">
                        <a:effectLst/>
                        <a:latin typeface="Times New Roman" panose="02020603050405020304" pitchFamily="18" charset="0"/>
                        <a:ea typeface="SimSun" panose="02010600030101010101" pitchFamily="2" charset="-122"/>
                      </a:endParaRPr>
                    </a:p>
                  </a:txBody>
                  <a:tcPr marL="0" marR="0" marT="0" marB="0"/>
                </a:tc>
                <a:tc>
                  <a:txBody>
                    <a:bodyPr/>
                    <a:lstStyle/>
                    <a:p>
                      <a:pPr algn="l">
                        <a:spcAft>
                          <a:spcPts val="0"/>
                        </a:spcAft>
                      </a:pPr>
                      <a:r>
                        <a:rPr lang="sr-Latn-RS" sz="1600">
                          <a:effectLst/>
                        </a:rPr>
                        <a:t> </a:t>
                      </a:r>
                      <a:endParaRPr lang="en-US" sz="16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a:effectLst/>
                        </a:rPr>
                        <a:t>24,924</a:t>
                      </a:r>
                      <a:endParaRPr lang="en-US" sz="16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a:effectLst/>
                        </a:rPr>
                        <a:t>,000</a:t>
                      </a:r>
                      <a:endParaRPr lang="en-US" sz="1600">
                        <a:effectLst/>
                        <a:latin typeface="Times New Roman" panose="02020603050405020304" pitchFamily="18" charset="0"/>
                        <a:ea typeface="SimSun" panose="02010600030101010101" pitchFamily="2" charset="-122"/>
                      </a:endParaRPr>
                    </a:p>
                  </a:txBody>
                  <a:tcPr marL="0" marR="0" marT="0" marB="0"/>
                </a:tc>
              </a:tr>
              <a:tr h="947252">
                <a:tc vMerge="1">
                  <a:txBody>
                    <a:bodyPr/>
                    <a:lstStyle/>
                    <a:p>
                      <a:endParaRPr lang="en-US"/>
                    </a:p>
                  </a:txBody>
                  <a:tcPr/>
                </a:tc>
                <a:tc>
                  <a:txBody>
                    <a:bodyPr/>
                    <a:lstStyle/>
                    <a:p>
                      <a:pPr marL="38100" marR="38100" algn="ctr">
                        <a:spcAft>
                          <a:spcPts val="0"/>
                        </a:spcAft>
                      </a:pPr>
                      <a:r>
                        <a:rPr lang="sr-Latn-RS" sz="1600">
                          <a:effectLst/>
                        </a:rPr>
                        <a:t>The score of locus of control</a:t>
                      </a:r>
                      <a:endParaRPr lang="en-US" sz="16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l">
                        <a:spcAft>
                          <a:spcPts val="0"/>
                        </a:spcAft>
                      </a:pPr>
                      <a:r>
                        <a:rPr lang="sr-Latn-RS" sz="1600">
                          <a:effectLst/>
                        </a:rPr>
                        <a:t>-,476</a:t>
                      </a:r>
                      <a:endParaRPr lang="en-US" sz="16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dirty="0">
                          <a:effectLst/>
                        </a:rPr>
                        <a:t>,043</a:t>
                      </a:r>
                      <a:endParaRPr lang="en-US" sz="16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dirty="0">
                          <a:effectLst/>
                        </a:rPr>
                        <a:t>-,823</a:t>
                      </a:r>
                      <a:endParaRPr lang="en-US" sz="16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dirty="0">
                          <a:effectLst/>
                        </a:rPr>
                        <a:t>-11,023</a:t>
                      </a:r>
                      <a:endParaRPr lang="en-US" sz="16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600">
                          <a:effectLst/>
                        </a:rPr>
                        <a:t>,000</a:t>
                      </a:r>
                      <a:endParaRPr lang="en-US" sz="1600">
                        <a:effectLst/>
                        <a:latin typeface="Times New Roman" panose="02020603050405020304" pitchFamily="18" charset="0"/>
                        <a:ea typeface="SimSun" panose="02010600030101010101" pitchFamily="2" charset="-122"/>
                      </a:endParaRPr>
                    </a:p>
                  </a:txBody>
                  <a:tcPr marL="0" marR="0" marT="0" marB="0"/>
                </a:tc>
              </a:tr>
              <a:tr h="435584">
                <a:tc gridSpan="7">
                  <a:txBody>
                    <a:bodyPr/>
                    <a:lstStyle/>
                    <a:p>
                      <a:pPr marL="38100" marR="38100" algn="l">
                        <a:spcAft>
                          <a:spcPts val="0"/>
                        </a:spcAft>
                      </a:pPr>
                      <a:r>
                        <a:rPr lang="sr-Latn-RS" sz="1600" dirty="0">
                          <a:effectLst/>
                        </a:rPr>
                        <a:t>a. Dependent Variable: I am satisfied with the professor's attitude towards the students</a:t>
                      </a:r>
                      <a:endParaRPr lang="en-US" sz="16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4229193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923" y="241524"/>
            <a:ext cx="11538397" cy="4351338"/>
          </a:xfrm>
        </p:spPr>
        <p:txBody>
          <a:bodyPr>
            <a:normAutofit/>
          </a:bodyPr>
          <a:lstStyle/>
          <a:p>
            <a:pPr marL="0" indent="0" algn="just">
              <a:buNone/>
            </a:pPr>
            <a:r>
              <a:rPr lang="hr-HR" sz="2400" dirty="0"/>
              <a:t>The second research question that was asked in the paper was "Is there a statistical relationship between control locus and satisfaction with grades / success?" In the Table 3 (Table 3) we can see the influence of control locus on satisfaction with grades / success through regression analysis. Based on the results, we can conclude that the locus of control has a direct, statistically significant and very strong influence. When looking at the direction, it can be seen that people with an internal locus of control are more satisfied, as in the case of the past question.</a:t>
            </a:r>
            <a:endParaRPr lang="en-US" sz="2400" dirty="0"/>
          </a:p>
          <a:p>
            <a:pPr marL="0" indent="0" algn="ctr">
              <a:buNone/>
            </a:pPr>
            <a:r>
              <a:rPr lang="hr-HR" sz="2400" i="1" dirty="0"/>
              <a:t>Table 3. Showing the influence of locus of control on satisfaction with grades / success through regression analysis</a:t>
            </a:r>
            <a:endParaRPr lang="en-US" sz="2400" b="1"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693066137"/>
              </p:ext>
            </p:extLst>
          </p:nvPr>
        </p:nvGraphicFramePr>
        <p:xfrm>
          <a:off x="1334820" y="3361386"/>
          <a:ext cx="9625104" cy="3386969"/>
        </p:xfrm>
        <a:graphic>
          <a:graphicData uri="http://schemas.openxmlformats.org/drawingml/2006/table">
            <a:tbl>
              <a:tblPr>
                <a:tableStyleId>{5C22544A-7EE6-4342-B048-85BDC9FD1C3A}</a:tableStyleId>
              </a:tblPr>
              <a:tblGrid>
                <a:gridCol w="1831080"/>
                <a:gridCol w="84227"/>
                <a:gridCol w="1831080"/>
                <a:gridCol w="1145108"/>
                <a:gridCol w="1602421"/>
                <a:gridCol w="1431174"/>
                <a:gridCol w="811369"/>
                <a:gridCol w="589213"/>
                <a:gridCol w="299432"/>
              </a:tblGrid>
              <a:tr h="227167">
                <a:tc>
                  <a:txBody>
                    <a:bodyPr/>
                    <a:lstStyle/>
                    <a:p>
                      <a:pPr algn="ctr">
                        <a:spcAft>
                          <a:spcPts val="0"/>
                        </a:spcAft>
                      </a:pPr>
                      <a:r>
                        <a:rPr lang="en-US" sz="1800" dirty="0">
                          <a:effectLst/>
                        </a:rPr>
                        <a:t> </a:t>
                      </a:r>
                      <a:endParaRPr lang="en-US" sz="1800" dirty="0">
                        <a:effectLst/>
                        <a:latin typeface="Times New Roman" panose="02020603050405020304" pitchFamily="18" charset="0"/>
                        <a:ea typeface="SimSun" panose="02010600030101010101" pitchFamily="2" charset="-122"/>
                      </a:endParaRPr>
                    </a:p>
                  </a:txBody>
                  <a:tcPr marL="0" marR="0" marT="0" marB="0" anchor="ctr"/>
                </a:tc>
                <a:tc gridSpan="7">
                  <a:txBody>
                    <a:bodyPr/>
                    <a:lstStyle/>
                    <a:p>
                      <a:pPr marL="38100" marR="38100" algn="ctr">
                        <a:spcAft>
                          <a:spcPts val="0"/>
                        </a:spcAft>
                      </a:pPr>
                      <a:r>
                        <a:rPr lang="sr-Latn-RS" sz="1800">
                          <a:effectLst/>
                        </a:rPr>
                        <a:t>Coefficientsa</a:t>
                      </a:r>
                      <a:endParaRPr lang="en-US" sz="18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Aft>
                          <a:spcPts val="0"/>
                        </a:spcAft>
                      </a:pPr>
                      <a:r>
                        <a:rPr lang="en-US" sz="1800">
                          <a:effectLst/>
                        </a:rPr>
                        <a:t> </a:t>
                      </a:r>
                      <a:endParaRPr lang="en-US" sz="1800">
                        <a:effectLst/>
                        <a:latin typeface="Times New Roman" panose="02020603050405020304" pitchFamily="18" charset="0"/>
                        <a:ea typeface="SimSun" panose="02010600030101010101" pitchFamily="2" charset="-122"/>
                      </a:endParaRPr>
                    </a:p>
                  </a:txBody>
                  <a:tcPr marL="0" marR="0" marT="0" marB="0" anchor="ctr"/>
                </a:tc>
              </a:tr>
              <a:tr h="1011629">
                <a:tc rowSpan="2" gridSpan="3">
                  <a:txBody>
                    <a:bodyPr/>
                    <a:lstStyle/>
                    <a:p>
                      <a:pPr marL="38100" marR="38100" algn="ctr">
                        <a:spcAft>
                          <a:spcPts val="0"/>
                        </a:spcAft>
                      </a:pPr>
                      <a:r>
                        <a:rPr lang="sr-Latn-RS" sz="1800" dirty="0">
                          <a:effectLst/>
                        </a:rPr>
                        <a:t>Model</a:t>
                      </a:r>
                      <a:endParaRPr lang="en-US" sz="1800" dirty="0">
                        <a:effectLst/>
                        <a:latin typeface="Times New Roman" panose="02020603050405020304" pitchFamily="18" charset="0"/>
                        <a:ea typeface="SimSun" panose="02010600030101010101" pitchFamily="2" charset="-122"/>
                      </a:endParaRPr>
                    </a:p>
                  </a:txBody>
                  <a:tcPr marL="0" marR="0" marT="0" marB="0"/>
                </a:tc>
                <a:tc rowSpan="2" hMerge="1">
                  <a:txBody>
                    <a:bodyPr/>
                    <a:lstStyle/>
                    <a:p>
                      <a:endParaRPr lang="en-US"/>
                    </a:p>
                  </a:txBody>
                  <a:tcPr/>
                </a:tc>
                <a:tc rowSpan="2" hMerge="1">
                  <a:txBody>
                    <a:bodyPr/>
                    <a:lstStyle/>
                    <a:p>
                      <a:endParaRPr lang="en-US"/>
                    </a:p>
                  </a:txBody>
                  <a:tcPr/>
                </a:tc>
                <a:tc gridSpan="2">
                  <a:txBody>
                    <a:bodyPr/>
                    <a:lstStyle/>
                    <a:p>
                      <a:pPr marL="38100" marR="38100" algn="ctr">
                        <a:spcAft>
                          <a:spcPts val="0"/>
                        </a:spcAft>
                      </a:pPr>
                      <a:r>
                        <a:rPr lang="sr-Latn-RS" sz="1800" dirty="0">
                          <a:effectLst/>
                        </a:rPr>
                        <a:t>Unstandardized Coefficients</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a:txBody>
                    <a:bodyPr/>
                    <a:lstStyle/>
                    <a:p>
                      <a:pPr marL="38100" marR="38100" algn="ctr">
                        <a:spcAft>
                          <a:spcPts val="0"/>
                        </a:spcAft>
                      </a:pPr>
                      <a:r>
                        <a:rPr lang="sr-Latn-RS" sz="1800" dirty="0">
                          <a:effectLst/>
                        </a:rPr>
                        <a:t>Standardized Coefficients</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t</a:t>
                      </a:r>
                      <a:endParaRPr lang="en-US" sz="1800">
                        <a:effectLst/>
                        <a:latin typeface="Times New Roman" panose="02020603050405020304" pitchFamily="18" charset="0"/>
                        <a:ea typeface="SimSun" panose="02010600030101010101" pitchFamily="2" charset="-122"/>
                      </a:endParaRPr>
                    </a:p>
                  </a:txBody>
                  <a:tcPr marL="0" marR="0" marT="0" marB="0"/>
                </a:tc>
                <a:tc gridSpan="2">
                  <a:txBody>
                    <a:bodyPr/>
                    <a:lstStyle/>
                    <a:p>
                      <a:pPr marL="38100" marR="38100" algn="ctr">
                        <a:spcAft>
                          <a:spcPts val="0"/>
                        </a:spcAft>
                      </a:pPr>
                      <a:r>
                        <a:rPr lang="sr-Latn-RS" sz="1800">
                          <a:effectLst/>
                        </a:rPr>
                        <a:t>Sig.</a:t>
                      </a:r>
                      <a:endParaRPr lang="en-US" sz="18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r>
              <a:tr h="30925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l">
                        <a:spcAft>
                          <a:spcPts val="0"/>
                        </a:spcAft>
                      </a:pPr>
                      <a:r>
                        <a:rPr lang="sr-Latn-RS" sz="1800">
                          <a:effectLst/>
                        </a:rPr>
                        <a:t>B</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800">
                          <a:effectLst/>
                        </a:rPr>
                        <a:t>Std. Error</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Beta</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1800" dirty="0">
                          <a:effectLst/>
                        </a:rPr>
                        <a:t> </a:t>
                      </a:r>
                      <a:endParaRPr lang="en-US" sz="1800" dirty="0">
                        <a:effectLst/>
                        <a:latin typeface="Times New Roman" panose="02020603050405020304" pitchFamily="18" charset="0"/>
                        <a:ea typeface="SimSun" panose="02010600030101010101" pitchFamily="2" charset="-122"/>
                      </a:endParaRPr>
                    </a:p>
                  </a:txBody>
                  <a:tcPr marL="0" marR="0" marT="0" marB="0"/>
                </a:tc>
                <a:tc gridSpan="2">
                  <a:txBody>
                    <a:bodyPr/>
                    <a:lstStyle/>
                    <a:p>
                      <a:pPr algn="ctr">
                        <a:spcAft>
                          <a:spcPts val="0"/>
                        </a:spcAft>
                      </a:pPr>
                      <a:r>
                        <a:rPr lang="sr-Latn-RS" sz="1800">
                          <a:effectLst/>
                        </a:rPr>
                        <a:t> </a:t>
                      </a:r>
                      <a:endParaRPr lang="en-US" sz="18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r>
              <a:tr h="758722">
                <a:tc rowSpan="2" gridSpan="2">
                  <a:txBody>
                    <a:bodyPr/>
                    <a:lstStyle/>
                    <a:p>
                      <a:pPr marL="38100" marR="38100" algn="ctr">
                        <a:spcAft>
                          <a:spcPts val="0"/>
                        </a:spcAft>
                      </a:pPr>
                      <a:r>
                        <a:rPr lang="sr-Latn-RS" sz="1800">
                          <a:effectLst/>
                        </a:rPr>
                        <a:t>1</a:t>
                      </a:r>
                      <a:endParaRPr lang="en-US" sz="1800">
                        <a:effectLst/>
                        <a:latin typeface="Times New Roman" panose="02020603050405020304" pitchFamily="18" charset="0"/>
                        <a:ea typeface="SimSun" panose="02010600030101010101" pitchFamily="2" charset="-122"/>
                      </a:endParaRPr>
                    </a:p>
                  </a:txBody>
                  <a:tcPr marL="0" marR="0" marT="0" marB="0" anchor="ctr"/>
                </a:tc>
                <a:tc rowSpan="2" hMerge="1">
                  <a:txBody>
                    <a:bodyPr/>
                    <a:lstStyle/>
                    <a:p>
                      <a:endParaRPr lang="en-US"/>
                    </a:p>
                  </a:txBody>
                  <a:tcPr/>
                </a:tc>
                <a:tc>
                  <a:txBody>
                    <a:bodyPr/>
                    <a:lstStyle/>
                    <a:p>
                      <a:pPr marL="38100" marR="38100" algn="l">
                        <a:spcAft>
                          <a:spcPts val="0"/>
                        </a:spcAft>
                      </a:pPr>
                      <a:r>
                        <a:rPr lang="sr-Latn-RS" sz="1800" dirty="0">
                          <a:effectLst/>
                        </a:rPr>
                        <a:t>(Constant)</a:t>
                      </a:r>
                      <a:endParaRPr lang="en-US" sz="1800" dirty="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l">
                        <a:spcAft>
                          <a:spcPts val="0"/>
                        </a:spcAft>
                      </a:pPr>
                      <a:r>
                        <a:rPr lang="sr-Latn-RS" sz="1800" dirty="0">
                          <a:effectLst/>
                        </a:rPr>
                        <a:t>12,678</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800" dirty="0">
                          <a:effectLst/>
                        </a:rPr>
                        <a:t>,612</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1800">
                          <a:effectLst/>
                        </a:rPr>
                        <a:t> </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20,713</a:t>
                      </a:r>
                      <a:endParaRPr lang="en-US" sz="1800" dirty="0">
                        <a:effectLst/>
                        <a:latin typeface="Times New Roman" panose="02020603050405020304" pitchFamily="18" charset="0"/>
                        <a:ea typeface="SimSun" panose="02010600030101010101" pitchFamily="2" charset="-122"/>
                      </a:endParaRPr>
                    </a:p>
                  </a:txBody>
                  <a:tcPr marL="0" marR="0" marT="0" marB="0"/>
                </a:tc>
                <a:tc gridSpan="2">
                  <a:txBody>
                    <a:bodyPr/>
                    <a:lstStyle/>
                    <a:p>
                      <a:pPr marL="38100" marR="38100" algn="ctr">
                        <a:spcAft>
                          <a:spcPts val="0"/>
                        </a:spcAft>
                      </a:pPr>
                      <a:r>
                        <a:rPr lang="sr-Latn-RS" sz="1800" dirty="0">
                          <a:effectLst/>
                        </a:rPr>
                        <a:t>,000</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r>
              <a:tr h="758722">
                <a:tc gridSpan="2" vMerge="1">
                  <a:txBody>
                    <a:bodyPr/>
                    <a:lstStyle/>
                    <a:p>
                      <a:endParaRPr lang="en-US"/>
                    </a:p>
                  </a:txBody>
                  <a:tcPr/>
                </a:tc>
                <a:tc hMerge="1" vMerge="1">
                  <a:txBody>
                    <a:bodyPr/>
                    <a:lstStyle/>
                    <a:p>
                      <a:endParaRPr lang="en-US"/>
                    </a:p>
                  </a:txBody>
                  <a:tcPr/>
                </a:tc>
                <a:tc>
                  <a:txBody>
                    <a:bodyPr/>
                    <a:lstStyle/>
                    <a:p>
                      <a:pPr marL="38100" marR="38100" algn="l">
                        <a:spcAft>
                          <a:spcPts val="0"/>
                        </a:spcAft>
                      </a:pPr>
                      <a:r>
                        <a:rPr lang="sr-Latn-RS" sz="1800">
                          <a:effectLst/>
                        </a:rPr>
                        <a:t>The score of locus of control</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l">
                        <a:spcAft>
                          <a:spcPts val="0"/>
                        </a:spcAft>
                      </a:pPr>
                      <a:r>
                        <a:rPr lang="sr-Latn-RS" sz="1800">
                          <a:effectLst/>
                        </a:rPr>
                        <a:t>-,544</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1800" dirty="0">
                          <a:effectLst/>
                        </a:rPr>
                        <a:t>,052</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-,807</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-10,404</a:t>
                      </a:r>
                      <a:endParaRPr lang="en-US" sz="1800" dirty="0">
                        <a:effectLst/>
                        <a:latin typeface="Times New Roman" panose="02020603050405020304" pitchFamily="18" charset="0"/>
                        <a:ea typeface="SimSun" panose="02010600030101010101" pitchFamily="2" charset="-122"/>
                      </a:endParaRPr>
                    </a:p>
                  </a:txBody>
                  <a:tcPr marL="0" marR="0" marT="0" marB="0"/>
                </a:tc>
                <a:tc gridSpan="2">
                  <a:txBody>
                    <a:bodyPr/>
                    <a:lstStyle/>
                    <a:p>
                      <a:pPr marL="38100" marR="38100" algn="ctr">
                        <a:spcAft>
                          <a:spcPts val="0"/>
                        </a:spcAft>
                      </a:pPr>
                      <a:r>
                        <a:rPr lang="sr-Latn-RS" sz="1800" dirty="0">
                          <a:effectLst/>
                        </a:rPr>
                        <a:t>,000</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r>
              <a:tr h="252907">
                <a:tc gridSpan="9">
                  <a:txBody>
                    <a:bodyPr/>
                    <a:lstStyle/>
                    <a:p>
                      <a:pPr marL="38100" marR="38100" algn="l">
                        <a:spcAft>
                          <a:spcPts val="0"/>
                        </a:spcAft>
                      </a:pPr>
                      <a:r>
                        <a:rPr lang="sr-Latn-RS" sz="1800" dirty="0">
                          <a:effectLst/>
                        </a:rPr>
                        <a:t>a. Dependent Variable: </a:t>
                      </a:r>
                      <a:r>
                        <a:rPr lang="hr-HR" sz="1800" dirty="0">
                          <a:effectLst/>
                        </a:rPr>
                        <a:t>i am satisfied with the grades i get</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169567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3" y="190008"/>
            <a:ext cx="11809926" cy="4351338"/>
          </a:xfrm>
        </p:spPr>
        <p:txBody>
          <a:bodyPr>
            <a:normAutofit/>
          </a:bodyPr>
          <a:lstStyle/>
          <a:p>
            <a:pPr marL="0" indent="0" algn="just">
              <a:buNone/>
            </a:pPr>
            <a:r>
              <a:rPr lang="hr-HR" sz="2400" dirty="0"/>
              <a:t>The third research question that was posed in the paper was "Is there a statistical relationship between the locus of control and the satisfaction with the provided knowledge?" In the following text, Table 4. (Table 4.) shows the influence of the locus of control on the satisfaction with the provided  knowledge through regression analysis. We can conclude that the locus of control has no direct influence and is not statistically significant. From this we can also conclude that the type of locus does not affect in the students opinion that the knowledge provided to them is adequate.</a:t>
            </a:r>
            <a:endParaRPr lang="en-US" sz="2400" dirty="0"/>
          </a:p>
          <a:p>
            <a:pPr marL="0" indent="0" algn="ctr">
              <a:buNone/>
            </a:pPr>
            <a:r>
              <a:rPr lang="hr-HR" sz="2400" i="1" dirty="0"/>
              <a:t>Table 4 Showing the influence of locus of control on knowledge satisfaction provided through regression analysis</a:t>
            </a:r>
            <a:endParaRPr lang="en-US" sz="2400" b="1"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052916250"/>
              </p:ext>
            </p:extLst>
          </p:nvPr>
        </p:nvGraphicFramePr>
        <p:xfrm>
          <a:off x="1305771" y="3410378"/>
          <a:ext cx="9422331" cy="3357470"/>
        </p:xfrm>
        <a:graphic>
          <a:graphicData uri="http://schemas.openxmlformats.org/drawingml/2006/table">
            <a:tbl>
              <a:tblPr>
                <a:tableStyleId>{5C22544A-7EE6-4342-B048-85BDC9FD1C3A}</a:tableStyleId>
              </a:tblPr>
              <a:tblGrid>
                <a:gridCol w="1972963"/>
                <a:gridCol w="1972963"/>
                <a:gridCol w="876323"/>
                <a:gridCol w="1535623"/>
                <a:gridCol w="1535623"/>
                <a:gridCol w="876323"/>
                <a:gridCol w="85286"/>
                <a:gridCol w="567227"/>
              </a:tblGrid>
              <a:tr h="276518">
                <a:tc gridSpan="7">
                  <a:txBody>
                    <a:bodyPr/>
                    <a:lstStyle/>
                    <a:p>
                      <a:pPr marR="38100" algn="ctr">
                        <a:spcAft>
                          <a:spcPts val="0"/>
                        </a:spcAft>
                      </a:pPr>
                      <a:r>
                        <a:rPr lang="sr-Latn-RS" sz="2000" dirty="0">
                          <a:effectLst/>
                        </a:rPr>
                        <a:t>Coefficientsa</a:t>
                      </a:r>
                      <a:endParaRPr lang="en-US" sz="20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Aft>
                          <a:spcPts val="0"/>
                        </a:spcAft>
                      </a:pPr>
                      <a:r>
                        <a:rPr lang="en-US" sz="2000">
                          <a:effectLst/>
                        </a:rPr>
                        <a:t> </a:t>
                      </a:r>
                      <a:endParaRPr lang="en-US" sz="2000">
                        <a:effectLst/>
                        <a:latin typeface="Times New Roman" panose="02020603050405020304" pitchFamily="18" charset="0"/>
                        <a:ea typeface="SimSun" panose="02010600030101010101" pitchFamily="2" charset="-122"/>
                      </a:endParaRPr>
                    </a:p>
                  </a:txBody>
                  <a:tcPr marL="0" marR="0" marT="0" marB="0" anchor="ctr"/>
                </a:tc>
              </a:tr>
              <a:tr h="981215">
                <a:tc rowSpan="2" gridSpan="2">
                  <a:txBody>
                    <a:bodyPr/>
                    <a:lstStyle/>
                    <a:p>
                      <a:pPr marL="38100" marR="38100" algn="ctr">
                        <a:spcAft>
                          <a:spcPts val="0"/>
                        </a:spcAft>
                      </a:pPr>
                      <a:r>
                        <a:rPr lang="sr-Latn-RS" sz="2000" dirty="0">
                          <a:effectLst/>
                        </a:rPr>
                        <a:t>Model</a:t>
                      </a:r>
                      <a:endParaRPr lang="en-US" sz="2000" dirty="0">
                        <a:effectLst/>
                        <a:latin typeface="Times New Roman" panose="02020603050405020304" pitchFamily="18" charset="0"/>
                        <a:ea typeface="SimSun" panose="02010600030101010101" pitchFamily="2" charset="-122"/>
                      </a:endParaRPr>
                    </a:p>
                  </a:txBody>
                  <a:tcPr marL="0" marR="0" marT="0" marB="0"/>
                </a:tc>
                <a:tc rowSpan="2" hMerge="1">
                  <a:txBody>
                    <a:bodyPr/>
                    <a:lstStyle/>
                    <a:p>
                      <a:endParaRPr lang="en-US"/>
                    </a:p>
                  </a:txBody>
                  <a:tcPr/>
                </a:tc>
                <a:tc gridSpan="2">
                  <a:txBody>
                    <a:bodyPr/>
                    <a:lstStyle/>
                    <a:p>
                      <a:pPr marL="38100" marR="38100" algn="ctr">
                        <a:spcAft>
                          <a:spcPts val="0"/>
                        </a:spcAft>
                      </a:pPr>
                      <a:r>
                        <a:rPr lang="sr-Latn-RS" sz="2000" dirty="0">
                          <a:effectLst/>
                        </a:rPr>
                        <a:t>Unstandardized Coefficients</a:t>
                      </a:r>
                      <a:endParaRPr lang="en-US" sz="20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a:txBody>
                    <a:bodyPr/>
                    <a:lstStyle/>
                    <a:p>
                      <a:pPr marL="38100" marR="38100" algn="ctr">
                        <a:spcAft>
                          <a:spcPts val="0"/>
                        </a:spcAft>
                      </a:pPr>
                      <a:r>
                        <a:rPr lang="sr-Latn-RS" sz="2000">
                          <a:effectLst/>
                        </a:rPr>
                        <a:t>Standardized Coefficients</a:t>
                      </a:r>
                      <a:endParaRPr lang="en-US" sz="200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2000">
                          <a:effectLst/>
                        </a:rPr>
                        <a:t>t</a:t>
                      </a:r>
                      <a:endParaRPr lang="en-US" sz="2000">
                        <a:effectLst/>
                        <a:latin typeface="Times New Roman" panose="02020603050405020304" pitchFamily="18" charset="0"/>
                        <a:ea typeface="SimSun" panose="02010600030101010101" pitchFamily="2" charset="-122"/>
                      </a:endParaRPr>
                    </a:p>
                  </a:txBody>
                  <a:tcPr marL="0" marR="0" marT="0" marB="0"/>
                </a:tc>
                <a:tc rowSpan="2" gridSpan="2">
                  <a:txBody>
                    <a:bodyPr/>
                    <a:lstStyle/>
                    <a:p>
                      <a:pPr marL="38100" marR="38100" algn="ctr">
                        <a:spcAft>
                          <a:spcPts val="0"/>
                        </a:spcAft>
                      </a:pPr>
                      <a:r>
                        <a:rPr lang="sr-Latn-RS" sz="2000">
                          <a:effectLst/>
                        </a:rPr>
                        <a:t>Sig.</a:t>
                      </a:r>
                      <a:endParaRPr lang="en-US" sz="2000">
                        <a:effectLst/>
                        <a:latin typeface="Times New Roman" panose="02020603050405020304" pitchFamily="18" charset="0"/>
                        <a:ea typeface="SimSun" panose="02010600030101010101" pitchFamily="2" charset="-122"/>
                      </a:endParaRPr>
                    </a:p>
                  </a:txBody>
                  <a:tcPr marL="0" marR="0" marT="0" marB="0"/>
                </a:tc>
                <a:tc rowSpan="2" hMerge="1">
                  <a:txBody>
                    <a:bodyPr/>
                    <a:lstStyle/>
                    <a:p>
                      <a:endParaRPr lang="en-US"/>
                    </a:p>
                  </a:txBody>
                  <a:tcPr/>
                </a:tc>
              </a:tr>
              <a:tr h="436096">
                <a:tc gridSpan="2" vMerge="1">
                  <a:txBody>
                    <a:bodyPr/>
                    <a:lstStyle/>
                    <a:p>
                      <a:endParaRPr lang="en-US"/>
                    </a:p>
                  </a:txBody>
                  <a:tcPr/>
                </a:tc>
                <a:tc hMerge="1" vMerge="1">
                  <a:txBody>
                    <a:bodyPr/>
                    <a:lstStyle/>
                    <a:p>
                      <a:endParaRPr lang="en-US"/>
                    </a:p>
                  </a:txBody>
                  <a:tcPr/>
                </a:tc>
                <a:tc>
                  <a:txBody>
                    <a:bodyPr/>
                    <a:lstStyle/>
                    <a:p>
                      <a:pPr marL="38100" marR="38100" algn="ctr">
                        <a:spcAft>
                          <a:spcPts val="0"/>
                        </a:spcAft>
                      </a:pPr>
                      <a:r>
                        <a:rPr lang="sr-Latn-RS" sz="2000" dirty="0">
                          <a:effectLst/>
                        </a:rPr>
                        <a:t>B</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l">
                        <a:spcAft>
                          <a:spcPts val="0"/>
                        </a:spcAft>
                      </a:pPr>
                      <a:r>
                        <a:rPr lang="sr-Latn-RS" sz="2000" dirty="0">
                          <a:effectLst/>
                        </a:rPr>
                        <a:t>Std. Error</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a:effectLst/>
                        </a:rPr>
                        <a:t>Beta</a:t>
                      </a:r>
                      <a:endParaRPr lang="en-US" sz="2000">
                        <a:effectLst/>
                        <a:latin typeface="Times New Roman" panose="02020603050405020304" pitchFamily="18" charset="0"/>
                        <a:ea typeface="SimSun" panose="02010600030101010101" pitchFamily="2" charset="-122"/>
                      </a:endParaRPr>
                    </a:p>
                  </a:txBody>
                  <a:tcPr marL="0" marR="0" marT="0" marB="0"/>
                </a:tc>
                <a:tc vMerge="1">
                  <a:txBody>
                    <a:bodyPr/>
                    <a:lstStyle/>
                    <a:p>
                      <a:endParaRPr lang="en-US"/>
                    </a:p>
                  </a:txBody>
                  <a:tcPr/>
                </a:tc>
                <a:tc gridSpan="2" vMerge="1">
                  <a:txBody>
                    <a:bodyPr/>
                    <a:lstStyle/>
                    <a:p>
                      <a:endParaRPr lang="en-US"/>
                    </a:p>
                  </a:txBody>
                  <a:tcPr/>
                </a:tc>
                <a:tc hMerge="1" vMerge="1">
                  <a:txBody>
                    <a:bodyPr/>
                    <a:lstStyle/>
                    <a:p>
                      <a:endParaRPr lang="en-US"/>
                    </a:p>
                  </a:txBody>
                  <a:tcPr/>
                </a:tc>
              </a:tr>
              <a:tr h="545119">
                <a:tc rowSpan="2">
                  <a:txBody>
                    <a:bodyPr/>
                    <a:lstStyle/>
                    <a:p>
                      <a:pPr marL="38100" marR="38100" algn="ctr">
                        <a:spcAft>
                          <a:spcPts val="0"/>
                        </a:spcAft>
                      </a:pPr>
                      <a:r>
                        <a:rPr lang="sr-Latn-RS" sz="600">
                          <a:effectLst/>
                        </a:rPr>
                        <a:t>1</a:t>
                      </a:r>
                      <a:endParaRPr lang="en-US" sz="10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2000">
                          <a:effectLst/>
                        </a:rPr>
                        <a:t>(Constant)</a:t>
                      </a:r>
                      <a:endParaRPr lang="en-US" sz="20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2000">
                          <a:effectLst/>
                        </a:rPr>
                        <a:t>5,833</a:t>
                      </a:r>
                      <a:endParaRPr lang="en-US" sz="20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,909</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2000">
                          <a:effectLst/>
                        </a:rPr>
                        <a:t> </a:t>
                      </a:r>
                      <a:endParaRPr lang="en-US" sz="20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a:effectLst/>
                        </a:rPr>
                        <a:t>6,413</a:t>
                      </a:r>
                      <a:endParaRPr lang="en-US" sz="2000">
                        <a:effectLst/>
                        <a:latin typeface="Times New Roman" panose="02020603050405020304" pitchFamily="18" charset="0"/>
                        <a:ea typeface="SimSun" panose="02010600030101010101" pitchFamily="2" charset="-122"/>
                      </a:endParaRPr>
                    </a:p>
                  </a:txBody>
                  <a:tcPr marL="0" marR="0" marT="0" marB="0"/>
                </a:tc>
                <a:tc gridSpan="2">
                  <a:txBody>
                    <a:bodyPr/>
                    <a:lstStyle/>
                    <a:p>
                      <a:pPr marL="38100" marR="38100" algn="ctr">
                        <a:spcAft>
                          <a:spcPts val="0"/>
                        </a:spcAft>
                      </a:pPr>
                      <a:r>
                        <a:rPr lang="sr-Latn-RS" sz="2000">
                          <a:effectLst/>
                        </a:rPr>
                        <a:t>,000</a:t>
                      </a:r>
                      <a:endParaRPr lang="en-US" sz="20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r>
              <a:tr h="763168">
                <a:tc vMerge="1">
                  <a:txBody>
                    <a:bodyPr/>
                    <a:lstStyle/>
                    <a:p>
                      <a:endParaRPr lang="en-US"/>
                    </a:p>
                  </a:txBody>
                  <a:tcPr/>
                </a:tc>
                <a:tc>
                  <a:txBody>
                    <a:bodyPr/>
                    <a:lstStyle/>
                    <a:p>
                      <a:pPr marL="38100" marR="38100" algn="ctr">
                        <a:spcAft>
                          <a:spcPts val="0"/>
                        </a:spcAft>
                      </a:pPr>
                      <a:r>
                        <a:rPr lang="sr-Latn-RS" sz="2000">
                          <a:effectLst/>
                        </a:rPr>
                        <a:t>The score of locus of control</a:t>
                      </a:r>
                      <a:endParaRPr lang="en-US" sz="20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2000">
                          <a:effectLst/>
                        </a:rPr>
                        <a:t>-,063</a:t>
                      </a:r>
                      <a:endParaRPr lang="en-US" sz="20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,078</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-,106</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-,814</a:t>
                      </a:r>
                      <a:endParaRPr lang="en-US" sz="2000" dirty="0">
                        <a:effectLst/>
                        <a:latin typeface="Times New Roman" panose="02020603050405020304" pitchFamily="18" charset="0"/>
                        <a:ea typeface="SimSun" panose="02010600030101010101" pitchFamily="2" charset="-122"/>
                      </a:endParaRPr>
                    </a:p>
                  </a:txBody>
                  <a:tcPr marL="0" marR="0" marT="0" marB="0"/>
                </a:tc>
                <a:tc gridSpan="2">
                  <a:txBody>
                    <a:bodyPr/>
                    <a:lstStyle/>
                    <a:p>
                      <a:pPr marL="38100" marR="38100" algn="ctr">
                        <a:spcAft>
                          <a:spcPts val="0"/>
                        </a:spcAft>
                      </a:pPr>
                      <a:r>
                        <a:rPr lang="sr-Latn-RS" sz="2000" dirty="0">
                          <a:effectLst/>
                        </a:rPr>
                        <a:t>,419</a:t>
                      </a:r>
                      <a:endParaRPr lang="en-US" sz="20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r>
              <a:tr h="327072">
                <a:tc gridSpan="8">
                  <a:txBody>
                    <a:bodyPr/>
                    <a:lstStyle/>
                    <a:p>
                      <a:pPr marL="38100" marR="38100" algn="ctr">
                        <a:spcAft>
                          <a:spcPts val="0"/>
                        </a:spcAft>
                      </a:pPr>
                      <a:r>
                        <a:rPr lang="sr-Latn-RS" sz="2000" dirty="0">
                          <a:effectLst/>
                        </a:rPr>
                        <a:t>a. Dependent Variable: </a:t>
                      </a:r>
                      <a:r>
                        <a:rPr lang="en-US" sz="2000" dirty="0">
                          <a:effectLst/>
                        </a:rPr>
                        <a:t>I am satisfied with the knowledge provided</a:t>
                      </a:r>
                      <a:endParaRPr lang="en-US" sz="20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3571966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530" y="202887"/>
            <a:ext cx="11615670" cy="4351338"/>
          </a:xfrm>
        </p:spPr>
        <p:txBody>
          <a:bodyPr>
            <a:noAutofit/>
          </a:bodyPr>
          <a:lstStyle/>
          <a:p>
            <a:pPr marL="0" indent="0" algn="just">
              <a:buNone/>
            </a:pPr>
            <a:r>
              <a:rPr lang="hr-HR" sz="2400" dirty="0"/>
              <a:t>The fourth research question in this paper was “Is there a statistical relation  between locus of control and satisfaction with colleague relationships? "In the further test, Table 5. (Table 5.) shows the influence of locus of control on satisfaction with colleagues through regression analysis. Based on the results, it can be concluded that the locus of control has a statistically direct , significant and very strong influence. When we observe direction,we can see that people with an internal locus of control are less satisfied with their relationship with colleagues, and that students with an external locus of control are more satisfied. It is known that people with an internal locus of control are more self-oriented, while those with an external locus are more oriented to others. This result was expected.</a:t>
            </a:r>
            <a:endParaRPr lang="en-US" sz="2400" dirty="0"/>
          </a:p>
          <a:p>
            <a:pPr marL="0" indent="0" algn="ctr">
              <a:buNone/>
            </a:pPr>
            <a:r>
              <a:rPr lang="hr-HR" sz="2400" i="1" dirty="0"/>
              <a:t>Table 5</a:t>
            </a:r>
            <a:r>
              <a:rPr lang="hr-HR" sz="2400" b="1" dirty="0"/>
              <a:t> </a:t>
            </a:r>
            <a:r>
              <a:rPr lang="hr-HR" sz="2400" i="1" dirty="0"/>
              <a:t>Showing the influence of locus of control on satisfaction with colleagues through regression analysis</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xmlns="" val="244089185"/>
              </p:ext>
            </p:extLst>
          </p:nvPr>
        </p:nvGraphicFramePr>
        <p:xfrm>
          <a:off x="1712890" y="4148430"/>
          <a:ext cx="8706117" cy="2225040"/>
        </p:xfrm>
        <a:graphic>
          <a:graphicData uri="http://schemas.openxmlformats.org/drawingml/2006/table">
            <a:tbl>
              <a:tblPr>
                <a:tableStyleId>{5C22544A-7EE6-4342-B048-85BDC9FD1C3A}</a:tableStyleId>
              </a:tblPr>
              <a:tblGrid>
                <a:gridCol w="1630532"/>
                <a:gridCol w="1630532"/>
                <a:gridCol w="1008453"/>
                <a:gridCol w="1411238"/>
                <a:gridCol w="1411238"/>
                <a:gridCol w="807062"/>
                <a:gridCol w="807062"/>
              </a:tblGrid>
              <a:tr h="0">
                <a:tc gridSpan="7">
                  <a:txBody>
                    <a:bodyPr/>
                    <a:lstStyle/>
                    <a:p>
                      <a:pPr marL="38100" marR="38100" algn="ctr">
                        <a:spcAft>
                          <a:spcPts val="0"/>
                        </a:spcAft>
                      </a:pPr>
                      <a:r>
                        <a:rPr lang="sr-Latn-RS" sz="1800" dirty="0">
                          <a:effectLst/>
                        </a:rPr>
                        <a:t>Coefficients</a:t>
                      </a:r>
                      <a:r>
                        <a:rPr lang="sr-Latn-RS" sz="1800" baseline="30000" dirty="0">
                          <a:effectLst/>
                        </a:rPr>
                        <a:t>a</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935">
                <a:tc rowSpan="2" gridSpan="2">
                  <a:txBody>
                    <a:bodyPr/>
                    <a:lstStyle/>
                    <a:p>
                      <a:pPr marL="38100" marR="38100" algn="ctr">
                        <a:spcAft>
                          <a:spcPts val="0"/>
                        </a:spcAft>
                      </a:pPr>
                      <a:r>
                        <a:rPr lang="sr-Latn-RS" sz="1800" dirty="0">
                          <a:effectLst/>
                        </a:rPr>
                        <a:t>Model</a:t>
                      </a:r>
                      <a:endParaRPr lang="en-US" sz="1800" dirty="0">
                        <a:effectLst/>
                        <a:latin typeface="Times New Roman" panose="02020603050405020304" pitchFamily="18" charset="0"/>
                        <a:ea typeface="SimSun" panose="02010600030101010101" pitchFamily="2" charset="-122"/>
                      </a:endParaRPr>
                    </a:p>
                  </a:txBody>
                  <a:tcPr marL="0" marR="0" marT="0" marB="0"/>
                </a:tc>
                <a:tc rowSpan="2" hMerge="1">
                  <a:txBody>
                    <a:bodyPr/>
                    <a:lstStyle/>
                    <a:p>
                      <a:endParaRPr lang="en-US"/>
                    </a:p>
                  </a:txBody>
                  <a:tcPr/>
                </a:tc>
                <a:tc gridSpan="2">
                  <a:txBody>
                    <a:bodyPr/>
                    <a:lstStyle/>
                    <a:p>
                      <a:pPr marL="38100" marR="38100" algn="ctr">
                        <a:spcAft>
                          <a:spcPts val="0"/>
                        </a:spcAft>
                      </a:pPr>
                      <a:r>
                        <a:rPr lang="sr-Latn-RS" sz="1800" dirty="0">
                          <a:effectLst/>
                        </a:rPr>
                        <a:t>Unstandardized Coefficients</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a:txBody>
                    <a:bodyPr/>
                    <a:lstStyle/>
                    <a:p>
                      <a:pPr marL="38100" marR="38100" algn="ctr">
                        <a:spcAft>
                          <a:spcPts val="0"/>
                        </a:spcAft>
                      </a:pPr>
                      <a:r>
                        <a:rPr lang="sr-Latn-RS" sz="1800" dirty="0">
                          <a:effectLst/>
                        </a:rPr>
                        <a:t>Standardized Coefficients</a:t>
                      </a:r>
                      <a:endParaRPr lang="en-US" sz="1800" dirty="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2000">
                          <a:effectLst/>
                        </a:rPr>
                        <a:t>t</a:t>
                      </a:r>
                      <a:endParaRPr lang="en-US" sz="200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2000">
                          <a:effectLst/>
                        </a:rPr>
                        <a:t>Sig.</a:t>
                      </a:r>
                      <a:endParaRPr lang="en-US" sz="2000">
                        <a:effectLst/>
                        <a:latin typeface="Times New Roman" panose="02020603050405020304" pitchFamily="18" charset="0"/>
                        <a:ea typeface="SimSun" panose="02010600030101010101" pitchFamily="2" charset="-122"/>
                      </a:endParaRPr>
                    </a:p>
                  </a:txBody>
                  <a:tcPr marL="0" marR="0" marT="0" marB="0"/>
                </a:tc>
              </a:tr>
              <a:tr h="137795">
                <a:tc gridSpan="2" vMerge="1">
                  <a:txBody>
                    <a:bodyPr/>
                    <a:lstStyle/>
                    <a:p>
                      <a:endParaRPr lang="en-US"/>
                    </a:p>
                  </a:txBody>
                  <a:tcPr/>
                </a:tc>
                <a:tc hMerge="1" vMerge="1">
                  <a:txBody>
                    <a:bodyPr/>
                    <a:lstStyle/>
                    <a:p>
                      <a:endParaRPr lang="en-US"/>
                    </a:p>
                  </a:txBody>
                  <a:tcPr/>
                </a:tc>
                <a:tc>
                  <a:txBody>
                    <a:bodyPr/>
                    <a:lstStyle/>
                    <a:p>
                      <a:pPr marL="38100" marR="38100" algn="ctr">
                        <a:spcAft>
                          <a:spcPts val="0"/>
                        </a:spcAft>
                      </a:pPr>
                      <a:r>
                        <a:rPr lang="sr-Latn-RS" sz="1800" dirty="0">
                          <a:effectLst/>
                        </a:rPr>
                        <a:t>B</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Std. Error</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Beta</a:t>
                      </a:r>
                      <a:endParaRPr lang="en-US" sz="1800" dirty="0">
                        <a:effectLst/>
                        <a:latin typeface="Times New Roman" panose="02020603050405020304" pitchFamily="18" charset="0"/>
                        <a:ea typeface="SimSun" panose="02010600030101010101" pitchFamily="2" charset="-122"/>
                      </a:endParaRPr>
                    </a:p>
                  </a:txBody>
                  <a:tcPr marL="0" marR="0" marT="0" marB="0"/>
                </a:tc>
                <a:tc vMerge="1">
                  <a:txBody>
                    <a:bodyPr/>
                    <a:lstStyle/>
                    <a:p>
                      <a:endParaRPr lang="en-US"/>
                    </a:p>
                  </a:txBody>
                  <a:tcPr/>
                </a:tc>
                <a:tc vMerge="1">
                  <a:txBody>
                    <a:bodyPr/>
                    <a:lstStyle/>
                    <a:p>
                      <a:endParaRPr lang="en-US"/>
                    </a:p>
                  </a:txBody>
                  <a:tcPr/>
                </a:tc>
              </a:tr>
              <a:tr h="159385">
                <a:tc rowSpan="2">
                  <a:txBody>
                    <a:bodyPr/>
                    <a:lstStyle/>
                    <a:p>
                      <a:pPr marL="38100" marR="38100" algn="ctr">
                        <a:spcAft>
                          <a:spcPts val="0"/>
                        </a:spcAft>
                      </a:pPr>
                      <a:r>
                        <a:rPr lang="sr-Latn-RS" sz="1800" dirty="0">
                          <a:effectLst/>
                        </a:rPr>
                        <a:t>1</a:t>
                      </a:r>
                      <a:endParaRPr lang="en-US" sz="1800" dirty="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l">
                        <a:spcAft>
                          <a:spcPts val="0"/>
                        </a:spcAft>
                      </a:pPr>
                      <a:r>
                        <a:rPr lang="sr-Latn-RS" sz="1800">
                          <a:effectLst/>
                        </a:rPr>
                        <a:t>(Constant)</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,138</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,709</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1800" dirty="0">
                          <a:effectLst/>
                        </a:rPr>
                        <a:t> </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,194</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,847</a:t>
                      </a:r>
                      <a:endParaRPr lang="en-US" sz="2000" dirty="0">
                        <a:effectLst/>
                        <a:latin typeface="Times New Roman" panose="02020603050405020304" pitchFamily="18" charset="0"/>
                        <a:ea typeface="SimSun" panose="02010600030101010101" pitchFamily="2" charset="-122"/>
                      </a:endParaRPr>
                    </a:p>
                  </a:txBody>
                  <a:tcPr marL="0" marR="0" marT="0" marB="0"/>
                </a:tc>
              </a:tr>
              <a:tr h="175260">
                <a:tc vMerge="1">
                  <a:txBody>
                    <a:bodyPr/>
                    <a:lstStyle/>
                    <a:p>
                      <a:endParaRPr lang="en-US"/>
                    </a:p>
                  </a:txBody>
                  <a:tcPr/>
                </a:tc>
                <a:tc>
                  <a:txBody>
                    <a:bodyPr/>
                    <a:lstStyle/>
                    <a:p>
                      <a:pPr marL="38100" marR="38100" algn="l">
                        <a:spcAft>
                          <a:spcPts val="0"/>
                        </a:spcAft>
                      </a:pPr>
                      <a:r>
                        <a:rPr lang="sr-Latn-RS" sz="1800">
                          <a:effectLst/>
                        </a:rPr>
                        <a:t>The score of locus of control</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,584</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,061</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dirty="0">
                          <a:effectLst/>
                        </a:rPr>
                        <a:t>,784</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9,634</a:t>
                      </a:r>
                      <a:endParaRPr lang="en-US" sz="2000" dirty="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2000" dirty="0">
                          <a:effectLst/>
                        </a:rPr>
                        <a:t>,000</a:t>
                      </a:r>
                      <a:endParaRPr lang="en-US" sz="2000" dirty="0">
                        <a:effectLst/>
                        <a:latin typeface="Times New Roman" panose="02020603050405020304" pitchFamily="18" charset="0"/>
                        <a:ea typeface="SimSun" panose="02010600030101010101" pitchFamily="2" charset="-122"/>
                      </a:endParaRPr>
                    </a:p>
                  </a:txBody>
                  <a:tcPr marL="0" marR="0" marT="0" marB="0"/>
                </a:tc>
              </a:tr>
              <a:tr h="159385">
                <a:tc gridSpan="7">
                  <a:txBody>
                    <a:bodyPr/>
                    <a:lstStyle/>
                    <a:p>
                      <a:pPr marL="38100" marR="38100" algn="l">
                        <a:spcAft>
                          <a:spcPts val="0"/>
                        </a:spcAft>
                      </a:pPr>
                      <a:r>
                        <a:rPr lang="sr-Latn-RS" sz="1800" dirty="0">
                          <a:effectLst/>
                        </a:rPr>
                        <a:t>a. Dependent Variable: </a:t>
                      </a:r>
                      <a:r>
                        <a:rPr lang="hr-HR" sz="1800" dirty="0">
                          <a:effectLst/>
                        </a:rPr>
                        <a:t>i am satisfied with the relationship with my colleagues</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433147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408950"/>
            <a:ext cx="11256135" cy="4351338"/>
          </a:xfrm>
        </p:spPr>
        <p:txBody>
          <a:bodyPr>
            <a:noAutofit/>
          </a:bodyPr>
          <a:lstStyle/>
          <a:p>
            <a:pPr marL="0" indent="0" algn="just">
              <a:buNone/>
            </a:pPr>
            <a:r>
              <a:rPr lang="hr-HR" sz="2400" dirty="0"/>
              <a:t>The fifth research question in this paper was “Is there a statistical relationship between the locus of control and the dimension of student satisfaction?”. In the following text, Table 6. (Table 6.) shows the influence of the locus of control on the dimension of student satisfaction through regression analysis. </a:t>
            </a:r>
            <a:endParaRPr lang="en-US" sz="2400" dirty="0" smtClean="0"/>
          </a:p>
          <a:p>
            <a:pPr marL="0" indent="0" algn="just">
              <a:buNone/>
            </a:pPr>
            <a:r>
              <a:rPr lang="hr-HR" sz="2400" dirty="0" smtClean="0"/>
              <a:t>Based </a:t>
            </a:r>
            <a:r>
              <a:rPr lang="hr-HR" sz="2400" dirty="0"/>
              <a:t>on the results, we can conclude that the locus of control has a statistically significant direct influence. When looking at the direction, it can be seen that people with an internal locus of control are more satisfied, and students with an external locus of control are less satisfied. </a:t>
            </a:r>
            <a:endParaRPr lang="en-US" sz="2400" dirty="0" smtClean="0"/>
          </a:p>
          <a:p>
            <a:pPr marL="0" indent="0" algn="just">
              <a:buNone/>
            </a:pPr>
            <a:r>
              <a:rPr lang="hr-HR" sz="2400" dirty="0" smtClean="0"/>
              <a:t>As </a:t>
            </a:r>
            <a:r>
              <a:rPr lang="hr-HR" sz="2400" dirty="0"/>
              <a:t>people with an internal locus of control feel that everything depends on them, the resulted sense of satisfaction  was also expected as something for what they are responsible. Consequently, it is in the nature of man to feel pleasure, and therefore he also tries to feel it and to experience things satisfactorily. </a:t>
            </a:r>
            <a:endParaRPr lang="en-US" sz="2400" dirty="0" smtClean="0"/>
          </a:p>
          <a:p>
            <a:pPr marL="0" indent="0" algn="just">
              <a:buNone/>
            </a:pPr>
            <a:r>
              <a:rPr lang="hr-HR" sz="2400" dirty="0" smtClean="0"/>
              <a:t>In </a:t>
            </a:r>
            <a:r>
              <a:rPr lang="hr-HR" sz="2400" dirty="0"/>
              <a:t>contrast, people with an external locus of control feel that they cannot influence on the things around them so much, including their satisfaction, as confirmed by these results.</a:t>
            </a:r>
            <a:endParaRPr lang="en-US" sz="2400" dirty="0"/>
          </a:p>
          <a:p>
            <a:pPr algn="ctr"/>
            <a:endParaRPr lang="en-US" sz="2400" dirty="0"/>
          </a:p>
        </p:txBody>
      </p:sp>
    </p:spTree>
    <p:extLst>
      <p:ext uri="{BB962C8B-B14F-4D97-AF65-F5344CB8AC3E}">
        <p14:creationId xmlns:p14="http://schemas.microsoft.com/office/powerpoint/2010/main" xmlns="" val="3588623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0"/>
            <a:ext cx="10515600" cy="5610293"/>
          </a:xfrm>
        </p:spPr>
        <p:txBody>
          <a:bodyPr/>
          <a:lstStyle/>
          <a:p>
            <a:pPr marL="0" indent="0" algn="ctr">
              <a:buNone/>
            </a:pPr>
            <a:r>
              <a:rPr lang="hr-HR" i="1" dirty="0"/>
              <a:t>Table 6</a:t>
            </a:r>
            <a:r>
              <a:rPr lang="hr-HR" b="1" dirty="0"/>
              <a:t> </a:t>
            </a:r>
            <a:r>
              <a:rPr lang="hr-HR" i="1" dirty="0"/>
              <a:t>Showing the influence of locus of control on satisfaction with the student satisfaction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75898536"/>
              </p:ext>
            </p:extLst>
          </p:nvPr>
        </p:nvGraphicFramePr>
        <p:xfrm>
          <a:off x="1635619" y="1570134"/>
          <a:ext cx="9079606" cy="2628380"/>
        </p:xfrm>
        <a:graphic>
          <a:graphicData uri="http://schemas.openxmlformats.org/drawingml/2006/table">
            <a:tbl>
              <a:tblPr>
                <a:tableStyleId>{5C22544A-7EE6-4342-B048-85BDC9FD1C3A}</a:tableStyleId>
              </a:tblPr>
              <a:tblGrid>
                <a:gridCol w="1539399"/>
                <a:gridCol w="1539399"/>
                <a:gridCol w="1024682"/>
                <a:gridCol w="1624922"/>
                <a:gridCol w="1624922"/>
                <a:gridCol w="1024682"/>
                <a:gridCol w="701600"/>
              </a:tblGrid>
              <a:tr h="276739">
                <a:tc gridSpan="7">
                  <a:txBody>
                    <a:bodyPr/>
                    <a:lstStyle/>
                    <a:p>
                      <a:pPr marL="38100" marR="38100" algn="ctr">
                        <a:spcAft>
                          <a:spcPts val="0"/>
                        </a:spcAft>
                      </a:pPr>
                      <a:r>
                        <a:rPr lang="sr-Latn-RS" sz="1800" dirty="0">
                          <a:effectLst/>
                        </a:rPr>
                        <a:t>Coefficients</a:t>
                      </a:r>
                      <a:r>
                        <a:rPr lang="sr-Latn-RS" sz="1800" baseline="30000" dirty="0">
                          <a:effectLst/>
                        </a:rPr>
                        <a:t>a</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3478">
                <a:tc rowSpan="2" gridSpan="2">
                  <a:txBody>
                    <a:bodyPr/>
                    <a:lstStyle/>
                    <a:p>
                      <a:pPr marL="38100" marR="38100" algn="ctr">
                        <a:spcAft>
                          <a:spcPts val="0"/>
                        </a:spcAft>
                      </a:pPr>
                      <a:r>
                        <a:rPr lang="sr-Latn-RS" sz="1800" dirty="0">
                          <a:effectLst/>
                        </a:rPr>
                        <a:t>Model</a:t>
                      </a:r>
                      <a:endParaRPr lang="en-US" sz="1800" dirty="0">
                        <a:effectLst/>
                        <a:latin typeface="Times New Roman" panose="02020603050405020304" pitchFamily="18" charset="0"/>
                        <a:ea typeface="SimSun" panose="02010600030101010101" pitchFamily="2" charset="-122"/>
                      </a:endParaRPr>
                    </a:p>
                  </a:txBody>
                  <a:tcPr marL="0" marR="0" marT="0" marB="0"/>
                </a:tc>
                <a:tc rowSpan="2" hMerge="1">
                  <a:txBody>
                    <a:bodyPr/>
                    <a:lstStyle/>
                    <a:p>
                      <a:endParaRPr lang="en-US"/>
                    </a:p>
                  </a:txBody>
                  <a:tcPr/>
                </a:tc>
                <a:tc gridSpan="2">
                  <a:txBody>
                    <a:bodyPr/>
                    <a:lstStyle/>
                    <a:p>
                      <a:pPr marL="39370" marR="39370" algn="ctr">
                        <a:spcAft>
                          <a:spcPts val="0"/>
                        </a:spcAft>
                      </a:pPr>
                      <a:r>
                        <a:rPr lang="sr-Latn-RS" sz="1800">
                          <a:effectLst/>
                        </a:rPr>
                        <a:t>Unstandardized Coefficients</a:t>
                      </a:r>
                      <a:endParaRPr lang="en-US" sz="180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a:txBody>
                    <a:bodyPr/>
                    <a:lstStyle/>
                    <a:p>
                      <a:pPr marL="39370" marR="39370" algn="ctr">
                        <a:spcAft>
                          <a:spcPts val="0"/>
                        </a:spcAft>
                      </a:pPr>
                      <a:r>
                        <a:rPr lang="sr-Latn-RS" sz="1800">
                          <a:effectLst/>
                        </a:rPr>
                        <a:t>Standardized Coefficients</a:t>
                      </a:r>
                      <a:endParaRPr lang="en-US" sz="180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1800">
                          <a:effectLst/>
                        </a:rPr>
                        <a:t>t</a:t>
                      </a:r>
                      <a:endParaRPr lang="en-US" sz="1800">
                        <a:effectLst/>
                        <a:latin typeface="Times New Roman" panose="02020603050405020304" pitchFamily="18" charset="0"/>
                        <a:ea typeface="SimSun" panose="02010600030101010101" pitchFamily="2" charset="-122"/>
                      </a:endParaRPr>
                    </a:p>
                  </a:txBody>
                  <a:tcPr marL="0" marR="0" marT="0" marB="0"/>
                </a:tc>
                <a:tc rowSpan="2">
                  <a:txBody>
                    <a:bodyPr/>
                    <a:lstStyle/>
                    <a:p>
                      <a:pPr marL="38100" marR="38100" algn="ctr">
                        <a:spcAft>
                          <a:spcPts val="0"/>
                        </a:spcAft>
                      </a:pPr>
                      <a:r>
                        <a:rPr lang="sr-Latn-RS" sz="1800" dirty="0">
                          <a:effectLst/>
                        </a:rPr>
                        <a:t>Sig.</a:t>
                      </a:r>
                      <a:endParaRPr lang="en-US" sz="1800" dirty="0">
                        <a:effectLst/>
                        <a:latin typeface="Times New Roman" panose="02020603050405020304" pitchFamily="18" charset="0"/>
                        <a:ea typeface="SimSun" panose="02010600030101010101" pitchFamily="2" charset="-122"/>
                      </a:endParaRPr>
                    </a:p>
                  </a:txBody>
                  <a:tcPr marL="0" marR="0" marT="0" marB="0"/>
                </a:tc>
              </a:tr>
              <a:tr h="276739">
                <a:tc gridSpan="2" vMerge="1">
                  <a:txBody>
                    <a:bodyPr/>
                    <a:lstStyle/>
                    <a:p>
                      <a:endParaRPr lang="en-US"/>
                    </a:p>
                  </a:txBody>
                  <a:tcPr/>
                </a:tc>
                <a:tc hMerge="1" vMerge="1">
                  <a:txBody>
                    <a:bodyPr/>
                    <a:lstStyle/>
                    <a:p>
                      <a:endParaRPr lang="en-US"/>
                    </a:p>
                  </a:txBody>
                  <a:tcPr/>
                </a:tc>
                <a:tc>
                  <a:txBody>
                    <a:bodyPr/>
                    <a:lstStyle/>
                    <a:p>
                      <a:pPr marL="38100" marR="38100" algn="ctr">
                        <a:spcAft>
                          <a:spcPts val="0"/>
                        </a:spcAft>
                      </a:pPr>
                      <a:r>
                        <a:rPr lang="sr-Latn-RS" sz="1800">
                          <a:effectLst/>
                        </a:rPr>
                        <a:t>B</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9370" marR="39370" algn="ctr">
                        <a:spcAft>
                          <a:spcPts val="0"/>
                        </a:spcAft>
                      </a:pPr>
                      <a:r>
                        <a:rPr lang="sr-Latn-RS" sz="1800">
                          <a:effectLst/>
                        </a:rPr>
                        <a:t>Std. Error</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Beta</a:t>
                      </a:r>
                      <a:endParaRPr lang="en-US" sz="1800">
                        <a:effectLst/>
                        <a:latin typeface="Times New Roman" panose="02020603050405020304" pitchFamily="18" charset="0"/>
                        <a:ea typeface="SimSun" panose="02010600030101010101" pitchFamily="2" charset="-122"/>
                      </a:endParaRPr>
                    </a:p>
                  </a:txBody>
                  <a:tcPr marL="0" marR="0" marT="0" marB="0"/>
                </a:tc>
                <a:tc vMerge="1">
                  <a:txBody>
                    <a:bodyPr/>
                    <a:lstStyle/>
                    <a:p>
                      <a:endParaRPr lang="en-US"/>
                    </a:p>
                  </a:txBody>
                  <a:tcPr/>
                </a:tc>
                <a:tc vMerge="1">
                  <a:txBody>
                    <a:bodyPr/>
                    <a:lstStyle/>
                    <a:p>
                      <a:endParaRPr lang="en-US"/>
                    </a:p>
                  </a:txBody>
                  <a:tcPr/>
                </a:tc>
              </a:tr>
              <a:tr h="414468">
                <a:tc rowSpan="2">
                  <a:txBody>
                    <a:bodyPr/>
                    <a:lstStyle/>
                    <a:p>
                      <a:pPr marL="38100" marR="38100" algn="ctr">
                        <a:spcAft>
                          <a:spcPts val="0"/>
                        </a:spcAft>
                      </a:pPr>
                      <a:r>
                        <a:rPr lang="sr-Latn-RS" sz="600">
                          <a:effectLst/>
                        </a:rPr>
                        <a:t>1</a:t>
                      </a:r>
                      <a:endParaRPr lang="en-US" sz="100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dirty="0">
                          <a:effectLst/>
                        </a:rPr>
                        <a:t>(Constant)</a:t>
                      </a:r>
                      <a:endParaRPr lang="en-US" sz="1800" dirty="0">
                        <a:effectLst/>
                        <a:latin typeface="Times New Roman" panose="02020603050405020304" pitchFamily="18" charset="0"/>
                        <a:ea typeface="SimSun" panose="02010600030101010101" pitchFamily="2" charset="-122"/>
                      </a:endParaRPr>
                    </a:p>
                  </a:txBody>
                  <a:tcPr marL="0" marR="0" marT="0" marB="0" anchor="ctr"/>
                </a:tc>
                <a:tc>
                  <a:txBody>
                    <a:bodyPr/>
                    <a:lstStyle/>
                    <a:p>
                      <a:pPr marL="38100" marR="38100" algn="ctr">
                        <a:spcAft>
                          <a:spcPts val="0"/>
                        </a:spcAft>
                      </a:pPr>
                      <a:r>
                        <a:rPr lang="sr-Latn-RS" sz="1800">
                          <a:effectLst/>
                        </a:rPr>
                        <a:t>31,233</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1,492</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algn="ctr">
                        <a:spcAft>
                          <a:spcPts val="0"/>
                        </a:spcAft>
                      </a:pPr>
                      <a:r>
                        <a:rPr lang="sr-Latn-RS" sz="1800">
                          <a:effectLst/>
                        </a:rPr>
                        <a:t> </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20,927</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8100" marR="38100" algn="ctr">
                        <a:spcAft>
                          <a:spcPts val="0"/>
                        </a:spcAft>
                      </a:pPr>
                      <a:r>
                        <a:rPr lang="sr-Latn-RS" sz="1800">
                          <a:effectLst/>
                        </a:rPr>
                        <a:t>,000</a:t>
                      </a:r>
                      <a:endParaRPr lang="en-US" sz="1800">
                        <a:effectLst/>
                        <a:latin typeface="Times New Roman" panose="02020603050405020304" pitchFamily="18" charset="0"/>
                        <a:ea typeface="SimSun" panose="02010600030101010101" pitchFamily="2" charset="-122"/>
                      </a:endParaRPr>
                    </a:p>
                  </a:txBody>
                  <a:tcPr marL="0" marR="0" marT="0" marB="0"/>
                </a:tc>
              </a:tr>
              <a:tr h="830217">
                <a:tc vMerge="1">
                  <a:txBody>
                    <a:bodyPr/>
                    <a:lstStyle/>
                    <a:p>
                      <a:endParaRPr lang="en-US"/>
                    </a:p>
                  </a:txBody>
                  <a:tcPr/>
                </a:tc>
                <a:tc>
                  <a:txBody>
                    <a:bodyPr/>
                    <a:lstStyle/>
                    <a:p>
                      <a:pPr marL="39370" marR="39370" algn="ctr">
                        <a:spcAft>
                          <a:spcPts val="0"/>
                        </a:spcAft>
                      </a:pPr>
                      <a:r>
                        <a:rPr lang="sr-Latn-RS" sz="1800">
                          <a:effectLst/>
                        </a:rPr>
                        <a:t>The score of locus of control</a:t>
                      </a:r>
                      <a:endParaRPr lang="en-US" sz="1800">
                        <a:effectLst/>
                        <a:latin typeface="Times New Roman" panose="02020603050405020304" pitchFamily="18" charset="0"/>
                        <a:ea typeface="SimSun" panose="02010600030101010101" pitchFamily="2" charset="-122"/>
                      </a:endParaRPr>
                    </a:p>
                  </a:txBody>
                  <a:tcPr marL="0" marR="0" marT="0" marB="0" anchor="ctr"/>
                </a:tc>
                <a:tc>
                  <a:txBody>
                    <a:bodyPr/>
                    <a:lstStyle/>
                    <a:p>
                      <a:pPr marL="39370" marR="39370" algn="ctr">
                        <a:spcAft>
                          <a:spcPts val="0"/>
                        </a:spcAft>
                      </a:pPr>
                      <a:r>
                        <a:rPr lang="sr-Latn-RS" sz="1800">
                          <a:effectLst/>
                        </a:rPr>
                        <a:t>-,499</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9370" marR="39370" algn="ctr">
                        <a:spcAft>
                          <a:spcPts val="0"/>
                        </a:spcAft>
                      </a:pPr>
                      <a:r>
                        <a:rPr lang="sr-Latn-RS" sz="1800" dirty="0">
                          <a:effectLst/>
                        </a:rPr>
                        <a:t>,128</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9370" marR="39370" algn="ctr">
                        <a:spcAft>
                          <a:spcPts val="0"/>
                        </a:spcAft>
                      </a:pPr>
                      <a:r>
                        <a:rPr lang="sr-Latn-RS" sz="1800" dirty="0">
                          <a:effectLst/>
                        </a:rPr>
                        <a:t>-,457</a:t>
                      </a:r>
                      <a:endParaRPr lang="en-US" sz="1800" dirty="0">
                        <a:effectLst/>
                        <a:latin typeface="Times New Roman" panose="02020603050405020304" pitchFamily="18" charset="0"/>
                        <a:ea typeface="SimSun" panose="02010600030101010101" pitchFamily="2" charset="-122"/>
                      </a:endParaRPr>
                    </a:p>
                  </a:txBody>
                  <a:tcPr marL="0" marR="0" marT="0" marB="0"/>
                </a:tc>
                <a:tc>
                  <a:txBody>
                    <a:bodyPr/>
                    <a:lstStyle/>
                    <a:p>
                      <a:pPr marL="39370" marR="39370" algn="ctr">
                        <a:spcAft>
                          <a:spcPts val="0"/>
                        </a:spcAft>
                      </a:pPr>
                      <a:r>
                        <a:rPr lang="sr-Latn-RS" sz="1800">
                          <a:effectLst/>
                        </a:rPr>
                        <a:t>-3,912</a:t>
                      </a:r>
                      <a:endParaRPr lang="en-US" sz="1800">
                        <a:effectLst/>
                        <a:latin typeface="Times New Roman" panose="02020603050405020304" pitchFamily="18" charset="0"/>
                        <a:ea typeface="SimSun" panose="02010600030101010101" pitchFamily="2" charset="-122"/>
                      </a:endParaRPr>
                    </a:p>
                  </a:txBody>
                  <a:tcPr marL="0" marR="0" marT="0" marB="0"/>
                </a:tc>
                <a:tc>
                  <a:txBody>
                    <a:bodyPr/>
                    <a:lstStyle/>
                    <a:p>
                      <a:pPr marL="39370" marR="39370" algn="ctr">
                        <a:spcAft>
                          <a:spcPts val="0"/>
                        </a:spcAft>
                      </a:pPr>
                      <a:r>
                        <a:rPr lang="sr-Latn-RS" sz="1800">
                          <a:effectLst/>
                        </a:rPr>
                        <a:t>,000</a:t>
                      </a:r>
                      <a:endParaRPr lang="en-US" sz="1800">
                        <a:effectLst/>
                        <a:latin typeface="Times New Roman" panose="02020603050405020304" pitchFamily="18" charset="0"/>
                        <a:ea typeface="SimSun" panose="02010600030101010101" pitchFamily="2" charset="-122"/>
                      </a:endParaRPr>
                    </a:p>
                  </a:txBody>
                  <a:tcPr marL="0" marR="0" marT="0" marB="0"/>
                </a:tc>
              </a:tr>
              <a:tr h="276739">
                <a:tc gridSpan="7">
                  <a:txBody>
                    <a:bodyPr/>
                    <a:lstStyle/>
                    <a:p>
                      <a:pPr marL="38100" marR="38100" algn="ctr">
                        <a:spcAft>
                          <a:spcPts val="0"/>
                        </a:spcAft>
                      </a:pPr>
                      <a:r>
                        <a:rPr lang="sr-Latn-RS" sz="1800" dirty="0">
                          <a:effectLst/>
                        </a:rPr>
                        <a:t>a. Dependent Variable: </a:t>
                      </a:r>
                      <a:r>
                        <a:rPr lang="hr-HR" sz="1800" dirty="0">
                          <a:effectLst/>
                        </a:rPr>
                        <a:t>dimension of study satisfaction</a:t>
                      </a:r>
                      <a:endParaRPr lang="en-US" sz="1800" dirty="0">
                        <a:effectLst/>
                        <a:latin typeface="Times New Roman" panose="02020603050405020304" pitchFamily="18" charset="0"/>
                        <a:ea typeface="SimSun" panose="02010600030101010101" pitchFamily="2" charset="-122"/>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420371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7" y="283335"/>
            <a:ext cx="11603864" cy="6452316"/>
          </a:xfrm>
        </p:spPr>
        <p:txBody>
          <a:bodyPr>
            <a:normAutofit fontScale="70000" lnSpcReduction="20000"/>
          </a:bodyPr>
          <a:lstStyle/>
          <a:p>
            <a:pPr marL="0" lvl="0" indent="0" algn="ctr" fontAlgn="base">
              <a:buNone/>
            </a:pPr>
            <a:r>
              <a:rPr lang="en-US" sz="3400" b="1" cap="small" dirty="0" smtClean="0"/>
              <a:t>        </a:t>
            </a:r>
            <a:r>
              <a:rPr lang="hr-HR" sz="3400" b="1" cap="small" dirty="0" smtClean="0"/>
              <a:t>Conclusion</a:t>
            </a:r>
            <a:endParaRPr lang="en-US" sz="3400" b="1" cap="small" dirty="0"/>
          </a:p>
          <a:p>
            <a:pPr algn="just"/>
            <a:r>
              <a:rPr lang="hr-HR" sz="3000" dirty="0"/>
              <a:t>This paper presents a pilot research focused at the analysis of locus of control in the function of improving work with students. Factors that influence on students' attitudes toward study were examined. The locus of control was taken as a factor which influences on students' attitudes towards segments of study, and also he creates them. The most important result is the influence of the locus of control on the student satisfaction dimension. Based on the results, it can be concluded that the locus of control has a direct influence and is highly statistically significant. Looking at the direction, it can be seen that people with an internal locus of control are more satisfied, and students with an external locus of control are less satisfied.</a:t>
            </a:r>
            <a:endParaRPr lang="en-US" sz="3000" dirty="0"/>
          </a:p>
          <a:p>
            <a:pPr algn="just"/>
            <a:r>
              <a:rPr lang="sr-Latn-BA" sz="3000" dirty="0"/>
              <a:t>When observing the relations of the locus of control separately, with the items, different statistical results are obtained. The first result, showed that the locus of control has a direct and very significant negative statistical effect on the satisfaction of the professor / teaching assistant relationship with students. The lower locus of control causes greater satisfaction. Also we can conclude from the second result-item that the locus of control has a direct and statistically significant very strong influence, and that the direction is also negative, as in the case of the past result. The third result-item which observes the influence of the locus of control on knowledge satisfaction, gives a different result, where there is no statistically significant effect. </a:t>
            </a:r>
            <a:endParaRPr lang="en-US" sz="3000" dirty="0" smtClean="0"/>
          </a:p>
          <a:p>
            <a:pPr algn="just"/>
            <a:r>
              <a:rPr lang="sr-Latn-BA" sz="3000" dirty="0" smtClean="0"/>
              <a:t>The </a:t>
            </a:r>
            <a:r>
              <a:rPr lang="sr-Latn-BA" sz="3000" dirty="0"/>
              <a:t>fourth result-item shows that the locus of control has a very strong statistical effect on the satisfaction with colleague relationship, which is different from the other two results. It means that people with an internal locus of control are less satisfied with their relationship with colleagues, and that students with an external locus of control are more satisfied. This research is a pilot study, which later could be expanded. Firstly, with comparison to the extension of a dimension as a dependent variable, it would add elements such as: tuition fees, courses, technical conditions, practices/projects, etc. Also in the next research some other independent variables will be added, to measure what else does affect to the attitude of the students. It is recommended to expand the sample size, so the results can be more relevant.</a:t>
            </a:r>
            <a:endParaRPr lang="en-US" sz="3000" dirty="0"/>
          </a:p>
          <a:p>
            <a:endParaRPr lang="en-US" dirty="0"/>
          </a:p>
        </p:txBody>
      </p:sp>
    </p:spTree>
    <p:extLst>
      <p:ext uri="{BB962C8B-B14F-4D97-AF65-F5344CB8AC3E}">
        <p14:creationId xmlns:p14="http://schemas.microsoft.com/office/powerpoint/2010/main" xmlns="" val="277460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4552"/>
            <a:ext cx="10515600" cy="5172411"/>
          </a:xfrm>
        </p:spPr>
        <p:txBody>
          <a:bodyPr>
            <a:normAutofit fontScale="85000" lnSpcReduction="10000"/>
          </a:bodyPr>
          <a:lstStyle/>
          <a:p>
            <a:pPr marL="0" indent="0" algn="just">
              <a:buNone/>
            </a:pPr>
            <a:r>
              <a:rPr lang="sr-Latn-BA" dirty="0"/>
              <a:t>Abstract – This paper represents the results of a research focused on analyzing locus of control in function of improvement working with students. The subject of research is defining presence of a particular type locus of control at students. The subject of research is also statistical relationship  of locus of control and satisfaction with teaching staff, grades/success, provided knowledge and relations with colleagues. Research has been conducted during November of 2019. and sample had N=60 examinees. Methods used in data processing were variance analysis and regression analysis. In the research was also used locus of control scale (Julian Rotter) which was defined as independent variable. As dependent variable was defined dimension which represents student satisfaction, which contains four item (satisfaction with teaching staff, grades/success, provided knowledge and relation with colleagues). This is a pilot research, which could expand depending on a new items of dimension chosed as a dependent variable. Research result showed that locus of control has a strong negative statistically impact on the satisfaction with professors and assistents in teaching and grades/success, and that it has a positive impact on relations with colleagues, while it has no impact on the satisfaction with obtained knowledge.</a:t>
            </a:r>
            <a:endParaRPr lang="en-US" dirty="0"/>
          </a:p>
          <a:p>
            <a:endParaRPr lang="en-US" dirty="0"/>
          </a:p>
        </p:txBody>
      </p:sp>
    </p:spTree>
    <p:extLst>
      <p:ext uri="{BB962C8B-B14F-4D97-AF65-F5344CB8AC3E}">
        <p14:creationId xmlns:p14="http://schemas.microsoft.com/office/powerpoint/2010/main" xmlns="" val="254689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5" y="470079"/>
            <a:ext cx="11513712" cy="6387921"/>
          </a:xfrm>
        </p:spPr>
        <p:txBody>
          <a:bodyPr>
            <a:normAutofit fontScale="92500" lnSpcReduction="20000"/>
          </a:bodyPr>
          <a:lstStyle/>
          <a:p>
            <a:pPr marL="0" lvl="0" indent="0" algn="ctr" fontAlgn="base">
              <a:buNone/>
            </a:pPr>
            <a:r>
              <a:rPr lang="hr-HR" b="1" cap="small" dirty="0"/>
              <a:t>Introduction</a:t>
            </a:r>
            <a:endParaRPr lang="en-US" b="1" cap="small" dirty="0"/>
          </a:p>
          <a:p>
            <a:pPr marL="0" indent="0" algn="just">
              <a:buNone/>
            </a:pPr>
            <a:r>
              <a:rPr lang="en-US" sz="2400" dirty="0"/>
              <a:t>Students positive reactions on changes in education, learning process and extra effort, depends a lot on teaching staff (professors and teaching assistant) and their will to motivate students. Key mission of professors/teaching assistants is not only to teach particular science field, but also to motivate students to use their maximum potential, so they can accomplish vision and mission of their careers. Good professor/teaching assistant has to be a good pedagogue. It's very important for them to know how to approach to their students. Observing their personality helps in this. It is necessary to </a:t>
            </a:r>
            <a:r>
              <a:rPr lang="en-US" sz="2400" dirty="0" err="1"/>
              <a:t>realise</a:t>
            </a:r>
            <a:r>
              <a:rPr lang="en-US" sz="2400" dirty="0"/>
              <a:t> what kind of personality do they have, and to know all about influences of different motivators on different types of personalities. </a:t>
            </a:r>
            <a:endParaRPr lang="en-US" sz="2400" dirty="0" smtClean="0"/>
          </a:p>
          <a:p>
            <a:pPr marL="0" indent="0" algn="just">
              <a:buNone/>
            </a:pPr>
            <a:r>
              <a:rPr lang="en-US" sz="2400" dirty="0" smtClean="0"/>
              <a:t>Psycho-moral </a:t>
            </a:r>
            <a:r>
              <a:rPr lang="en-US" sz="2400" dirty="0"/>
              <a:t>and socio-demographic characteristics of working staff affects on their behavior towards particular job and other people. Observing psychological side of people can help in prediction of their behavior. Motivating students relative to their locus of control represents motivation on psychological aspect. Analyzing the students’ locus of control represents their psychological analysis. It was taken as a starting point for personality analysis, and for improvement of their results and better socialization.</a:t>
            </a:r>
          </a:p>
          <a:p>
            <a:pPr marL="0" indent="0" algn="just">
              <a:buNone/>
            </a:pPr>
            <a:r>
              <a:rPr lang="en-US" sz="2400" dirty="0"/>
              <a:t>The position of control is psychology term that refers to a person's opinion about the causes of accomplished results in life. The concept of locus of control  in psychology was introduced in 1966.  This concept derivatives from a theory of learning introduced by Julian Rotter in the mid-twentieth century.  Also, this concept was originally developed within the theoretical framework of Julian Rotter's theory of social learning. Rotter describes locus of control as a hypothetical construct that refers to the level in which individual believes that  the appearance of reinforcement is contingently related to his own behavior [1]. </a:t>
            </a:r>
          </a:p>
        </p:txBody>
      </p:sp>
    </p:spTree>
    <p:extLst>
      <p:ext uri="{BB962C8B-B14F-4D97-AF65-F5344CB8AC3E}">
        <p14:creationId xmlns:p14="http://schemas.microsoft.com/office/powerpoint/2010/main" xmlns="" val="233974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533" y="756679"/>
            <a:ext cx="10515600" cy="4351338"/>
          </a:xfrm>
        </p:spPr>
        <p:txBody>
          <a:bodyPr>
            <a:normAutofit fontScale="85000" lnSpcReduction="10000"/>
          </a:bodyPr>
          <a:lstStyle/>
          <a:p>
            <a:pPr marL="0" indent="0" algn="just">
              <a:buNone/>
            </a:pPr>
            <a:r>
              <a:rPr lang="en-US" dirty="0"/>
              <a:t>Expectancy factors are called external and internal control. Internal locus of control refers to the perception in which positive or negative events are consequence of their own acts and they are under the personal control. External locus of control refers to the perception in which positive or negative events are not connected with own behavior in specific situations, so then they are out of personal influence. Generally speaking, the locus of control can be seen as a behavior in function of expectations and substantiation in a specific situation. </a:t>
            </a:r>
          </a:p>
          <a:p>
            <a:pPr marL="0" indent="0" algn="just">
              <a:buNone/>
            </a:pPr>
            <a:r>
              <a:rPr lang="en-US" dirty="0"/>
              <a:t>While studying individuals in therapy, Rotter observed </a:t>
            </a:r>
            <a:r>
              <a:rPr lang="en-US" dirty="0" smtClean="0"/>
              <a:t>that [</a:t>
            </a:r>
            <a:r>
              <a:rPr lang="en-US" dirty="0"/>
              <a:t>1</a:t>
            </a:r>
            <a:r>
              <a:rPr lang="en-US" dirty="0" smtClean="0"/>
              <a:t>]</a:t>
            </a:r>
            <a:r>
              <a:rPr lang="en-US" dirty="0"/>
              <a:t> :</a:t>
            </a:r>
            <a:r>
              <a:rPr lang="en-US" dirty="0" smtClean="0"/>
              <a:t> </a:t>
            </a:r>
            <a:endParaRPr lang="en-US" dirty="0"/>
          </a:p>
          <a:p>
            <a:pPr marL="0" lvl="0" indent="0" algn="just">
              <a:buNone/>
            </a:pPr>
            <a:r>
              <a:rPr lang="en-US" dirty="0"/>
              <a:t>Different people in the same </a:t>
            </a:r>
            <a:r>
              <a:rPr lang="en-US" dirty="0" err="1"/>
              <a:t>learining</a:t>
            </a:r>
            <a:r>
              <a:rPr lang="en-US" dirty="0"/>
              <a:t> conditions, learn different things;</a:t>
            </a:r>
          </a:p>
          <a:p>
            <a:pPr marL="0" lvl="0" indent="0" algn="just">
              <a:buNone/>
            </a:pPr>
            <a:r>
              <a:rPr lang="en-US" dirty="0"/>
              <a:t>Some people respond quite predictably, others less, while some unpredictably;</a:t>
            </a:r>
          </a:p>
          <a:p>
            <a:pPr marL="0" lvl="0" indent="0" algn="just">
              <a:buNone/>
            </a:pPr>
            <a:r>
              <a:rPr lang="en-US" dirty="0"/>
              <a:t>Some people  have strong and direct connection between their behaviors and the rewards they receive.</a:t>
            </a:r>
          </a:p>
          <a:p>
            <a:endParaRPr lang="en-US" dirty="0"/>
          </a:p>
        </p:txBody>
      </p:sp>
    </p:spTree>
    <p:extLst>
      <p:ext uri="{BB962C8B-B14F-4D97-AF65-F5344CB8AC3E}">
        <p14:creationId xmlns:p14="http://schemas.microsoft.com/office/powerpoint/2010/main" xmlns="" val="358198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746975"/>
            <a:ext cx="11230377" cy="5777718"/>
          </a:xfrm>
        </p:spPr>
        <p:txBody>
          <a:bodyPr>
            <a:normAutofit/>
          </a:bodyPr>
          <a:lstStyle/>
          <a:p>
            <a:pPr marL="0" indent="0" algn="just">
              <a:buNone/>
            </a:pPr>
            <a:r>
              <a:rPr lang="en-US" sz="2400" dirty="0"/>
              <a:t>In his research, Rotter notes that rewarding or punishing a particular individual behavior strengthens the expectation that the same behavior will trigger similar reactions (positive or negative) in the future. The level of expectations about the repetition of similar consequences was higher in persons who believed that they were dependent on their own behavior and actions, or on themselves. </a:t>
            </a:r>
            <a:endParaRPr lang="en-US" sz="2400" dirty="0" smtClean="0"/>
          </a:p>
          <a:p>
            <a:pPr marL="0" indent="0" algn="just">
              <a:buNone/>
            </a:pPr>
            <a:r>
              <a:rPr lang="en-US" sz="2400" dirty="0" smtClean="0"/>
              <a:t>Rotter </a:t>
            </a:r>
            <a:r>
              <a:rPr lang="en-US" sz="2400" dirty="0"/>
              <a:t>also thinks that the beliefs are events that have happened as a result of internal or external actions, that were made by one of the characteristics of personality. Several studies show that the locus of control, defined as individuals' tendency to believe that they may or may not control their environment and the course of events, plays a role in the way that individuals perceive their environment [1].</a:t>
            </a:r>
          </a:p>
          <a:p>
            <a:pPr marL="0" indent="0" algn="just">
              <a:buNone/>
            </a:pPr>
            <a:r>
              <a:rPr lang="en-US" sz="2400" dirty="0"/>
              <a:t>This research shows that it is very important for professors/teaching assistants to take the role of leaders who will help their students to act in accordance with their personality and sense of belonging.</a:t>
            </a:r>
          </a:p>
          <a:p>
            <a:endParaRPr lang="en-US" dirty="0"/>
          </a:p>
        </p:txBody>
      </p:sp>
    </p:spTree>
    <p:extLst>
      <p:ext uri="{BB962C8B-B14F-4D97-AF65-F5344CB8AC3E}">
        <p14:creationId xmlns:p14="http://schemas.microsoft.com/office/powerpoint/2010/main" xmlns="" val="391795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806" y="571187"/>
            <a:ext cx="10515600" cy="781095"/>
          </a:xfrm>
        </p:spPr>
        <p:txBody>
          <a:bodyPr>
            <a:normAutofit fontScale="90000"/>
          </a:bodyPr>
          <a:lstStyle/>
          <a:p>
            <a:pPr lvl="0" algn="ctr"/>
            <a:r>
              <a:rPr lang="hr-HR" b="1" cap="small" dirty="0" smtClean="0"/>
              <a:t>Methodological part</a:t>
            </a:r>
            <a:r>
              <a:rPr lang="en-US" sz="3600" b="1" cap="small" dirty="0" smtClean="0"/>
              <a:t/>
            </a:r>
            <a:br>
              <a:rPr lang="en-US" sz="3600" b="1" cap="small" dirty="0" smtClean="0"/>
            </a:br>
            <a:endParaRPr lang="en-US" dirty="0"/>
          </a:p>
        </p:txBody>
      </p:sp>
      <p:sp>
        <p:nvSpPr>
          <p:cNvPr id="3" name="Content Placeholder 2"/>
          <p:cNvSpPr>
            <a:spLocks noGrp="1"/>
          </p:cNvSpPr>
          <p:nvPr>
            <p:ph idx="1"/>
          </p:nvPr>
        </p:nvSpPr>
        <p:spPr>
          <a:xfrm>
            <a:off x="477592" y="1352282"/>
            <a:ext cx="11177788" cy="5022760"/>
          </a:xfrm>
        </p:spPr>
        <p:txBody>
          <a:bodyPr>
            <a:normAutofit fontScale="77500" lnSpcReduction="20000"/>
          </a:bodyPr>
          <a:lstStyle/>
          <a:p>
            <a:pPr marL="457200" lvl="1" indent="0" fontAlgn="base">
              <a:buNone/>
            </a:pPr>
            <a:r>
              <a:rPr lang="hr-HR" sz="3100" b="1" i="1" dirty="0" smtClean="0"/>
              <a:t>Subject </a:t>
            </a:r>
            <a:r>
              <a:rPr lang="hr-HR" sz="3100" b="1" i="1" dirty="0"/>
              <a:t>and problem of </a:t>
            </a:r>
            <a:r>
              <a:rPr lang="hr-HR" sz="3100" b="1" i="1" dirty="0" smtClean="0"/>
              <a:t>reasearch</a:t>
            </a:r>
            <a:endParaRPr lang="en-US" sz="3100" b="1" i="1" dirty="0" smtClean="0"/>
          </a:p>
          <a:p>
            <a:pPr marL="457200" lvl="1" indent="0" algn="just" fontAlgn="base">
              <a:buNone/>
            </a:pPr>
            <a:endParaRPr lang="en-US" sz="3100" b="1" i="1" dirty="0"/>
          </a:p>
          <a:p>
            <a:pPr marL="0" indent="0" algn="just">
              <a:buNone/>
            </a:pPr>
            <a:r>
              <a:rPr lang="en-US" sz="3100" dirty="0"/>
              <a:t>The subject of the research is directed towards observing students' satisfaction with the teaching staff, grades/success, the knowledge provided and the relationship with their colleagues. The focus was on observing motivators that influence student behavior from the aspect of locus of control. The subject of the research is based on determining the psychological aspect in approach to students. </a:t>
            </a:r>
            <a:endParaRPr lang="en-US" sz="3100" dirty="0" smtClean="0"/>
          </a:p>
          <a:p>
            <a:pPr marL="0" indent="0" algn="just">
              <a:buNone/>
            </a:pPr>
            <a:r>
              <a:rPr lang="en-US" sz="3100" dirty="0" smtClean="0"/>
              <a:t>The </a:t>
            </a:r>
            <a:r>
              <a:rPr lang="en-US" sz="3100" dirty="0"/>
              <a:t>subject of the research is based on determining the psychological aspect in approach to students. Based on personality type - the type of locus of control that is taken as a benchmark in this research that influences students' further view and behavior toward studying and which builds their stance on particular segments of </a:t>
            </a:r>
            <a:r>
              <a:rPr lang="en-US" sz="3100" dirty="0" err="1"/>
              <a:t>studing</a:t>
            </a:r>
            <a:r>
              <a:rPr lang="en-US" sz="3100" dirty="0"/>
              <a:t>. </a:t>
            </a:r>
            <a:endParaRPr lang="en-US" sz="3100" dirty="0" smtClean="0"/>
          </a:p>
          <a:p>
            <a:pPr marL="0" indent="0" algn="just">
              <a:buNone/>
            </a:pPr>
            <a:r>
              <a:rPr lang="en-US" sz="3100" dirty="0" smtClean="0"/>
              <a:t>The </a:t>
            </a:r>
            <a:r>
              <a:rPr lang="en-US" sz="3100" dirty="0"/>
              <a:t>research problem deals with the formation of an optimal approach to students in relation to their locus of control. We were guided by the fact that, if we estimate what affects on students in terms of creating their relationship to education, it can be easier to manage and improve their work and productivity level.</a:t>
            </a:r>
          </a:p>
          <a:p>
            <a:endParaRPr lang="en-US" dirty="0"/>
          </a:p>
        </p:txBody>
      </p:sp>
    </p:spTree>
    <p:extLst>
      <p:ext uri="{BB962C8B-B14F-4D97-AF65-F5344CB8AC3E}">
        <p14:creationId xmlns:p14="http://schemas.microsoft.com/office/powerpoint/2010/main" xmlns="" val="398098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226" y="701050"/>
            <a:ext cx="11190669" cy="5673991"/>
          </a:xfrm>
        </p:spPr>
        <p:txBody>
          <a:bodyPr>
            <a:normAutofit/>
          </a:bodyPr>
          <a:lstStyle/>
          <a:p>
            <a:pPr marL="457200" lvl="1" indent="0" fontAlgn="base">
              <a:buNone/>
            </a:pPr>
            <a:r>
              <a:rPr lang="hr-HR" b="1" i="1" dirty="0"/>
              <a:t>Reasearsh question</a:t>
            </a:r>
            <a:endParaRPr lang="en-US" b="1" i="1" dirty="0"/>
          </a:p>
          <a:p>
            <a:r>
              <a:rPr lang="hr-HR" sz="2400" dirty="0"/>
              <a:t>The research subject can be presented through the following research questions (Figure 1):</a:t>
            </a:r>
            <a:endParaRPr lang="en-US" sz="2400" dirty="0"/>
          </a:p>
          <a:p>
            <a:r>
              <a:rPr lang="hr-HR" sz="2400" dirty="0"/>
              <a:t>IP1: Is there a statistical relation between locus of control and satisfaction in relationship with teaching staff?</a:t>
            </a:r>
            <a:endParaRPr lang="en-US" sz="2400" dirty="0"/>
          </a:p>
          <a:p>
            <a:r>
              <a:rPr lang="hr-HR" sz="2400" dirty="0"/>
              <a:t>IP2: Is there a statistical relation between locus of control and satisfaction with grades / success?</a:t>
            </a:r>
            <a:endParaRPr lang="en-US" sz="2400" dirty="0"/>
          </a:p>
          <a:p>
            <a:r>
              <a:rPr lang="hr-HR" sz="2400" dirty="0"/>
              <a:t>IP3: Is there a statistical relation between locus of control and satisfaction with the provided knowledge?</a:t>
            </a:r>
            <a:endParaRPr lang="en-US" sz="2400" dirty="0"/>
          </a:p>
          <a:p>
            <a:r>
              <a:rPr lang="hr-HR" sz="2400" dirty="0"/>
              <a:t>IP4: Is there a statistical relation between locus of control and satisfaction with relationships with colleagues?</a:t>
            </a:r>
            <a:endParaRPr lang="en-US" sz="2400" dirty="0"/>
          </a:p>
          <a:p>
            <a:r>
              <a:rPr lang="hr-HR" sz="2400" dirty="0"/>
              <a:t>IP5: Is there a statistical relation between the locus of control and the student satisfaction dimension?</a:t>
            </a:r>
            <a:endParaRPr lang="en-US" sz="2400" dirty="0"/>
          </a:p>
          <a:p>
            <a:endParaRPr lang="en-US" dirty="0"/>
          </a:p>
        </p:txBody>
      </p:sp>
    </p:spTree>
    <p:extLst>
      <p:ext uri="{BB962C8B-B14F-4D97-AF65-F5344CB8AC3E}">
        <p14:creationId xmlns:p14="http://schemas.microsoft.com/office/powerpoint/2010/main" xmlns="" val="391865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138" y="795315"/>
            <a:ext cx="10515600" cy="4351338"/>
          </a:xfrm>
        </p:spPr>
        <p:txBody>
          <a:bodyPr>
            <a:normAutofit/>
          </a:bodyPr>
          <a:lstStyle/>
          <a:p>
            <a:pPr marL="457200" lvl="1" indent="0" fontAlgn="base">
              <a:buNone/>
            </a:pPr>
            <a:r>
              <a:rPr lang="hr-HR" b="1" i="1" dirty="0"/>
              <a:t>Research tasks and goals</a:t>
            </a:r>
            <a:endParaRPr lang="en-US" b="1" i="1" dirty="0"/>
          </a:p>
          <a:p>
            <a:pPr marL="0" indent="0" algn="just">
              <a:buNone/>
            </a:pPr>
            <a:r>
              <a:rPr lang="hr-HR" sz="2400" dirty="0"/>
              <a:t>Examinees' characteristics are unavoidable factor that  shapes and influences on their attitude towards study. When we consider characteristics of the subjects, the goal is to examine do their psychological characteristics influence on satisfaction of certain segments during the study. </a:t>
            </a:r>
            <a:endParaRPr lang="en-US" sz="2400" dirty="0" smtClean="0"/>
          </a:p>
          <a:p>
            <a:pPr marL="0" indent="0" algn="just">
              <a:buNone/>
            </a:pPr>
            <a:r>
              <a:rPr lang="hr-HR" sz="2400" dirty="0" smtClean="0"/>
              <a:t>We </a:t>
            </a:r>
            <a:r>
              <a:rPr lang="hr-HR" sz="2400" dirty="0"/>
              <a:t>assume that the characteristics mentioned above, form and shape the views of the examinees. We observe attitude through thinking, emotions and actions that a person has toward a particular phenomenon (things, people, situation). The research goal was to determine what has influence on development of students' satisfaction from the locus of control aspect.</a:t>
            </a:r>
            <a:endParaRPr lang="en-US" sz="2400" dirty="0"/>
          </a:p>
          <a:p>
            <a:endParaRPr lang="en-US" dirty="0"/>
          </a:p>
        </p:txBody>
      </p:sp>
    </p:spTree>
    <p:extLst>
      <p:ext uri="{BB962C8B-B14F-4D97-AF65-F5344CB8AC3E}">
        <p14:creationId xmlns:p14="http://schemas.microsoft.com/office/powerpoint/2010/main" xmlns="" val="363634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476518"/>
            <a:ext cx="11057586" cy="6091707"/>
          </a:xfrm>
        </p:spPr>
        <p:txBody>
          <a:bodyPr>
            <a:normAutofit lnSpcReduction="10000"/>
          </a:bodyPr>
          <a:lstStyle/>
          <a:p>
            <a:pPr marL="0" lvl="0" indent="0" algn="ctr" fontAlgn="base">
              <a:buNone/>
            </a:pPr>
            <a:r>
              <a:rPr lang="en-US" sz="2400" b="1" cap="small" dirty="0" smtClean="0"/>
              <a:t>        </a:t>
            </a:r>
            <a:r>
              <a:rPr lang="hr-HR" sz="2400" b="1" cap="small" dirty="0" smtClean="0"/>
              <a:t>Research</a:t>
            </a:r>
            <a:endParaRPr lang="en-US" sz="2400" b="1" cap="small" dirty="0"/>
          </a:p>
          <a:p>
            <a:pPr marL="0" indent="0" algn="just">
              <a:buNone/>
            </a:pPr>
            <a:r>
              <a:rPr lang="hr-HR" sz="2400" b="1" dirty="0"/>
              <a:t>Sample</a:t>
            </a:r>
            <a:r>
              <a:rPr lang="hr-HR" sz="2400" dirty="0"/>
              <a:t> - The sample of examinees includes students of undergraduate and graduate studies N = 60, who studied Locus of Control within the courses of Organizational Behavior and Human Resources Management.</a:t>
            </a:r>
            <a:endParaRPr lang="en-US" sz="2400" dirty="0"/>
          </a:p>
          <a:p>
            <a:pPr marL="457200" lvl="1" indent="0" algn="just" fontAlgn="base">
              <a:buNone/>
            </a:pPr>
            <a:endParaRPr lang="en-US" b="1" i="1" dirty="0" smtClean="0"/>
          </a:p>
          <a:p>
            <a:pPr marL="457200" lvl="1" indent="0" algn="just" fontAlgn="base">
              <a:buNone/>
            </a:pPr>
            <a:r>
              <a:rPr lang="hr-HR" b="1" i="1" dirty="0" smtClean="0"/>
              <a:t>Operationalization </a:t>
            </a:r>
            <a:r>
              <a:rPr lang="hr-HR" b="1" i="1" dirty="0"/>
              <a:t>of variables in research</a:t>
            </a:r>
            <a:endParaRPr lang="en-US" b="1" i="1" dirty="0"/>
          </a:p>
          <a:p>
            <a:pPr marL="0" indent="0" algn="just">
              <a:buNone/>
            </a:pPr>
            <a:r>
              <a:rPr lang="hr-HR" sz="2400" b="1" dirty="0"/>
              <a:t>Dependent variable</a:t>
            </a:r>
            <a:r>
              <a:rPr lang="hr-HR" sz="2400" dirty="0"/>
              <a:t> - we observe student satisfaction dimension, as a dependent variable, which includes four items: satisfaction with the teaching staff (professors/teaching assistants), grades/success, knowledge provided and relationships with colleagues. </a:t>
            </a:r>
            <a:endParaRPr lang="en-US" sz="2400" dirty="0"/>
          </a:p>
          <a:p>
            <a:pPr marL="0" indent="0" algn="just">
              <a:buNone/>
            </a:pPr>
            <a:r>
              <a:rPr lang="hr-HR" sz="2400" b="1" dirty="0"/>
              <a:t>Independent Variable</a:t>
            </a:r>
            <a:r>
              <a:rPr lang="hr-HR" sz="2400" dirty="0"/>
              <a:t> - we observe the locus of control of the examinees as an independent variable. The locus of control is operationally defined by applying the measuring scale of the Rotter's Locus of Control through 29 items. The factors of the locus of control are: 1.Internal locus of control: Individuals with a large internal locus of control believe that events are primarily caused by their own behaviors and actions and 2. External locus of control: individuals with big external locus of control believe that fate or chances  primarily determines </a:t>
            </a:r>
            <a:r>
              <a:rPr lang="hr-HR" sz="2400" dirty="0" smtClean="0"/>
              <a:t>events.</a:t>
            </a:r>
            <a:endParaRPr lang="en-US" sz="2400" dirty="0"/>
          </a:p>
          <a:p>
            <a:endParaRPr lang="en-US" dirty="0"/>
          </a:p>
        </p:txBody>
      </p:sp>
    </p:spTree>
    <p:extLst>
      <p:ext uri="{BB962C8B-B14F-4D97-AF65-F5344CB8AC3E}">
        <p14:creationId xmlns:p14="http://schemas.microsoft.com/office/powerpoint/2010/main" xmlns="" val="1246193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3636</Words>
  <Application>Microsoft Office PowerPoint</Application>
  <PresentationFormat>Custom</PresentationFormat>
  <Paragraphs>216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Locus of control in the function of improving work with students – Pilot research   </vt:lpstr>
      <vt:lpstr>Slide 2</vt:lpstr>
      <vt:lpstr>Slide 3</vt:lpstr>
      <vt:lpstr>Slide 4</vt:lpstr>
      <vt:lpstr>Slide 5</vt:lpstr>
      <vt:lpstr>Methodological part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Locus of control in the function of improving work with students – Pilot research</dc:title>
  <dc:creator>MILA KAVALIC</dc:creator>
  <cp:lastModifiedBy>SusMAthEdu02</cp:lastModifiedBy>
  <cp:revision>6</cp:revision>
  <dcterms:created xsi:type="dcterms:W3CDTF">2020-10-26T18:05:32Z</dcterms:created>
  <dcterms:modified xsi:type="dcterms:W3CDTF">2020-10-29T06:35:03Z</dcterms:modified>
</cp:coreProperties>
</file>