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4" d="100"/>
          <a:sy n="34"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G:\Master\Semestar%201\metodologija\Book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Master\Semestar%201\metodologija\Book1.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G:\Master\Semestar%201\metodologija\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Master\Semestar%201\metodologija\Book1.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G:\Master\Semestar%201\metodologija\Book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0" vertOverflow="ellipsis" vert="horz" wrap="square" anchor="ctr" anchorCtr="1"/>
          <a:lstStyle/>
          <a:p>
            <a:pPr>
              <a:defRPr lang="en-US" sz="1800" b="1" i="0" u="none" strike="noStrike" kern="1200" baseline="0">
                <a:solidFill>
                  <a:schemeClr val="tx1"/>
                </a:solidFill>
                <a:latin typeface="+mn-lt"/>
                <a:ea typeface="+mn-ea"/>
                <a:cs typeface="+mn-cs"/>
              </a:defRPr>
            </a:pPr>
            <a:r>
              <a:rPr lang="en-US"/>
              <a:t>Which programming language use at work?</a:t>
            </a:r>
          </a:p>
        </c:rich>
      </c:tx>
      <c:layout/>
    </c:title>
    <c:plotArea>
      <c:layout/>
      <c:barChart>
        <c:barDir val="col"/>
        <c:grouping val="clustered"/>
        <c:ser>
          <c:idx val="0"/>
          <c:order val="0"/>
          <c:tx>
            <c:strRef>
              <c:f>Sheet1!$B$30</c:f>
              <c:strCache>
                <c:ptCount val="1"/>
                <c:pt idx="0">
                  <c:v>Broj zaposlenih</c:v>
                </c:pt>
              </c:strCache>
            </c:strRef>
          </c:tx>
          <c:cat>
            <c:strRef>
              <c:f>Sheet1!$A$31:$A$33</c:f>
              <c:strCache>
                <c:ptCount val="3"/>
                <c:pt idx="0">
                  <c:v>C#</c:v>
                </c:pt>
                <c:pt idx="1">
                  <c:v>Java</c:v>
                </c:pt>
                <c:pt idx="2">
                  <c:v>Kotlin</c:v>
                </c:pt>
              </c:strCache>
            </c:strRef>
          </c:cat>
          <c:val>
            <c:numRef>
              <c:f>Sheet1!$B$31:$B$33</c:f>
              <c:numCache>
                <c:formatCode>General</c:formatCode>
                <c:ptCount val="3"/>
                <c:pt idx="0">
                  <c:v>2</c:v>
                </c:pt>
                <c:pt idx="1">
                  <c:v>1</c:v>
                </c:pt>
                <c:pt idx="2">
                  <c:v>1</c:v>
                </c:pt>
              </c:numCache>
            </c:numRef>
          </c:val>
        </c:ser>
        <c:axId val="81308672"/>
        <c:axId val="81474304"/>
      </c:barChart>
      <c:catAx>
        <c:axId val="81308672"/>
        <c:scaling>
          <c:orientation val="minMax"/>
        </c:scaling>
        <c:axPos val="b"/>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81474304"/>
        <c:crosses val="autoZero"/>
        <c:auto val="1"/>
        <c:lblAlgn val="ctr"/>
        <c:lblOffset val="100"/>
      </c:catAx>
      <c:valAx>
        <c:axId val="81474304"/>
        <c:scaling>
          <c:orientation val="minMax"/>
        </c:scaling>
        <c:axPos val="l"/>
        <c:majorGridlines/>
        <c:numFmt formatCode="General" sourceLinked="1"/>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81308672"/>
        <c:crosses val="autoZero"/>
        <c:crossBetween val="between"/>
      </c:valAx>
    </c:plotArea>
    <c:plotVisOnly val="1"/>
    <c:dispBlanksAs val="gap"/>
  </c:chart>
  <c:txPr>
    <a:bodyPr/>
    <a:lstStyle/>
    <a:p>
      <a:pPr>
        <a:defRPr lang="en-US"/>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312309234851887"/>
          <c:y val="4.6692592938454729E-2"/>
          <c:w val="0.87392296058924768"/>
          <c:h val="0.66652769703012849"/>
        </c:manualLayout>
      </c:layout>
      <c:barChart>
        <c:barDir val="col"/>
        <c:grouping val="clustered"/>
        <c:ser>
          <c:idx val="0"/>
          <c:order val="0"/>
          <c:cat>
            <c:strRef>
              <c:f>Sheet1!$A$2:$A$4</c:f>
              <c:strCache>
                <c:ptCount val="3"/>
                <c:pt idx="0">
                  <c:v>C#</c:v>
                </c:pt>
                <c:pt idx="1">
                  <c:v>Typescript</c:v>
                </c:pt>
                <c:pt idx="2">
                  <c:v>JavaScript</c:v>
                </c:pt>
              </c:strCache>
            </c:strRef>
          </c:cat>
          <c:val>
            <c:numRef>
              <c:f>Sheet1!$B$2:$B$4</c:f>
              <c:numCache>
                <c:formatCode>General</c:formatCode>
                <c:ptCount val="3"/>
                <c:pt idx="0">
                  <c:v>2</c:v>
                </c:pt>
                <c:pt idx="1">
                  <c:v>1</c:v>
                </c:pt>
                <c:pt idx="2">
                  <c:v>1</c:v>
                </c:pt>
              </c:numCache>
            </c:numRef>
          </c:val>
        </c:ser>
        <c:axId val="81480704"/>
        <c:axId val="81498880"/>
      </c:barChart>
      <c:catAx>
        <c:axId val="81480704"/>
        <c:scaling>
          <c:orientation val="minMax"/>
        </c:scaling>
        <c:axPos val="b"/>
        <c:tickLblPos val="nextTo"/>
        <c:crossAx val="81498880"/>
        <c:crosses val="autoZero"/>
        <c:auto val="1"/>
        <c:lblAlgn val="ctr"/>
        <c:lblOffset val="100"/>
      </c:catAx>
      <c:valAx>
        <c:axId val="81498880"/>
        <c:scaling>
          <c:orientation val="minMax"/>
        </c:scaling>
        <c:axPos val="l"/>
        <c:majorGridlines/>
        <c:numFmt formatCode="General" sourceLinked="1"/>
        <c:tickLblPos val="nextTo"/>
        <c:crossAx val="81480704"/>
        <c:crosses val="autoZero"/>
        <c:crossBetween val="between"/>
      </c:valAx>
    </c:plotArea>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0" vertOverflow="ellipsis" vert="horz" wrap="square" anchor="ctr" anchorCtr="1"/>
          <a:lstStyle/>
          <a:p>
            <a:pPr>
              <a:defRPr lang="en-US" sz="1200" b="1" i="0" u="none" strike="noStrike" kern="1200" baseline="0">
                <a:solidFill>
                  <a:schemeClr val="tx1"/>
                </a:solidFill>
                <a:latin typeface="Times New Roman" pitchFamily="18" charset="0"/>
                <a:ea typeface="+mn-ea"/>
                <a:cs typeface="Times New Roman" pitchFamily="18" charset="0"/>
              </a:defRPr>
            </a:pPr>
            <a:r>
              <a:rPr lang="en-US" sz="1200" dirty="0">
                <a:latin typeface="Times New Roman" pitchFamily="18" charset="0"/>
                <a:cs typeface="Times New Roman" pitchFamily="18" charset="0"/>
              </a:rPr>
              <a:t>Which programming languages would you</a:t>
            </a:r>
            <a:r>
              <a:rPr lang="en-US" sz="1200" baseline="0" dirty="0">
                <a:latin typeface="Times New Roman" pitchFamily="18" charset="0"/>
                <a:cs typeface="Times New Roman" pitchFamily="18" charset="0"/>
              </a:rPr>
              <a:t> like to </a:t>
            </a:r>
            <a:r>
              <a:rPr lang="sr-Latn-RS" sz="1200" baseline="0" dirty="0">
                <a:latin typeface="Times New Roman" pitchFamily="18" charset="0"/>
                <a:cs typeface="Times New Roman" pitchFamily="18" charset="0"/>
              </a:rPr>
              <a:t>use</a:t>
            </a:r>
            <a:r>
              <a:rPr lang="en-US" sz="1200" baseline="0" dirty="0">
                <a:latin typeface="Times New Roman" pitchFamily="18" charset="0"/>
                <a:cs typeface="Times New Roman" pitchFamily="18" charset="0"/>
              </a:rPr>
              <a:t> besides the one you already</a:t>
            </a:r>
            <a:r>
              <a:rPr lang="sr-Latn-RS" sz="1200" baseline="0" dirty="0">
                <a:latin typeface="Times New Roman" pitchFamily="18" charset="0"/>
                <a:cs typeface="Times New Roman" pitchFamily="18" charset="0"/>
              </a:rPr>
              <a:t> use</a:t>
            </a:r>
            <a:r>
              <a:rPr lang="en-US" sz="1200" baseline="0" dirty="0">
                <a:latin typeface="Times New Roman" pitchFamily="18" charset="0"/>
                <a:cs typeface="Times New Roman" pitchFamily="18" charset="0"/>
              </a:rPr>
              <a:t> and why?</a:t>
            </a:r>
            <a:endParaRPr lang="en-US" sz="1200" dirty="0">
              <a:latin typeface="Times New Roman" pitchFamily="18" charset="0"/>
              <a:cs typeface="Times New Roman" pitchFamily="18" charset="0"/>
            </a:endParaRPr>
          </a:p>
        </c:rich>
      </c:tx>
      <c:layout>
        <c:manualLayout>
          <c:xMode val="edge"/>
          <c:yMode val="edge"/>
          <c:x val="0.13170518615728594"/>
          <c:y val="8.4180979826834652E-3"/>
        </c:manualLayout>
      </c:layout>
    </c:title>
    <c:plotArea>
      <c:layout/>
      <c:pieChart>
        <c:varyColors val="1"/>
        <c:ser>
          <c:idx val="0"/>
          <c:order val="0"/>
          <c:tx>
            <c:strRef>
              <c:f>Sheet1!$C$84</c:f>
              <c:strCache>
                <c:ptCount val="1"/>
                <c:pt idx="0">
                  <c:v>Broj zaposlenih</c:v>
                </c:pt>
              </c:strCache>
            </c:strRef>
          </c:tx>
          <c:dLbls>
            <c:spPr>
              <a:noFill/>
              <a:ln>
                <a:noFill/>
              </a:ln>
              <a:effectLst/>
            </c:spPr>
            <c:txPr>
              <a:bodyPr rot="0" spcFirstLastPara="0" vertOverflow="ellipsis" vert="horz" wrap="square" lIns="38100" tIns="19050" rIns="38100" bIns="19050" anchor="ctr" anchorCtr="1"/>
              <a:lstStyle/>
              <a:p>
                <a:pPr>
                  <a:defRPr lang="en-US" sz="1000" b="0" i="0" u="none" strike="noStrike" kern="1200" baseline="0">
                    <a:solidFill>
                      <a:schemeClr val="tx1"/>
                    </a:solidFill>
                    <a:latin typeface="+mn-lt"/>
                    <a:ea typeface="+mn-ea"/>
                    <a:cs typeface="+mn-cs"/>
                  </a:defRPr>
                </a:pPr>
                <a:endParaRPr lang="en-US"/>
              </a:p>
            </c:txPr>
            <c:dLblPos val="bestFit"/>
            <c:showVal val="1"/>
            <c:showLeaderLines val="1"/>
            <c:extLst>
              <c:ext xmlns:c15="http://schemas.microsoft.com/office/drawing/2012/chart" uri="{CE6537A1-D6FC-4f65-9D91-7224C49458BB}">
                <c15:layout/>
                <c15:showLeaderLines val="1"/>
                <c15:leaderLines/>
              </c:ext>
            </c:extLst>
          </c:dLbls>
          <c:cat>
            <c:strRef>
              <c:f>Sheet1!$B$85:$B$87</c:f>
              <c:strCache>
                <c:ptCount val="3"/>
                <c:pt idx="0">
                  <c:v>Python</c:v>
                </c:pt>
                <c:pt idx="1">
                  <c:v>PHP</c:v>
                </c:pt>
                <c:pt idx="2">
                  <c:v>Za sada ne postoji još</c:v>
                </c:pt>
              </c:strCache>
            </c:strRef>
          </c:cat>
          <c:val>
            <c:numRef>
              <c:f>Sheet1!$C$85:$C$87</c:f>
              <c:numCache>
                <c:formatCode>0%</c:formatCode>
                <c:ptCount val="3"/>
                <c:pt idx="0">
                  <c:v>0.5</c:v>
                </c:pt>
                <c:pt idx="1">
                  <c:v>0.25</c:v>
                </c:pt>
                <c:pt idx="2">
                  <c:v>0.25</c:v>
                </c:pt>
              </c:numCache>
            </c:numRef>
          </c:val>
        </c:ser>
        <c:dLbls>
          <c:showVal val="1"/>
        </c:dLbls>
        <c:firstSliceAng val="0"/>
      </c:pieChart>
    </c:plotArea>
    <c:legend>
      <c:legendPos val="r"/>
      <c:txPr>
        <a:bodyPr rot="0" spcFirstLastPara="0"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legend>
    <c:plotVisOnly val="1"/>
    <c:dispBlanksAs val="zero"/>
  </c:chart>
  <c:txPr>
    <a:bodyPr/>
    <a:lstStyle/>
    <a:p>
      <a:pPr>
        <a:defRPr lang="en-US"/>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Lbls>
            <c:showPercent val="1"/>
            <c:showLeaderLines val="1"/>
          </c:dLbls>
          <c:cat>
            <c:strRef>
              <c:f>Sheet1!$A$2:$A$4</c:f>
              <c:strCache>
                <c:ptCount val="3"/>
                <c:pt idx="0">
                  <c:v>React</c:v>
                </c:pt>
                <c:pt idx="1">
                  <c:v>Kotlin</c:v>
                </c:pt>
                <c:pt idx="2">
                  <c:v>Java</c:v>
                </c:pt>
              </c:strCache>
            </c:strRef>
          </c:cat>
          <c:val>
            <c:numRef>
              <c:f>Sheet1!$B$2:$B$4</c:f>
              <c:numCache>
                <c:formatCode>General</c:formatCode>
                <c:ptCount val="3"/>
                <c:pt idx="0">
                  <c:v>1</c:v>
                </c:pt>
                <c:pt idx="1">
                  <c:v>1</c:v>
                </c:pt>
                <c:pt idx="2">
                  <c:v>2</c:v>
                </c:pt>
              </c:numCache>
            </c:numRef>
          </c:val>
        </c:ser>
        <c:firstSliceAng val="0"/>
      </c:pieChart>
    </c:plotArea>
    <c:legend>
      <c:legendPos val="r"/>
    </c:legend>
    <c:plotVisOnly val="1"/>
  </c:chart>
  <c:txPr>
    <a:bodyPr/>
    <a:lstStyle/>
    <a:p>
      <a:pPr>
        <a:defRPr sz="1200">
          <a:latin typeface="Times New Roman" pitchFamily="18" charset="0"/>
          <a:cs typeface="Times New Roman" pitchFamily="18" charset="0"/>
        </a:defRPr>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0" vertOverflow="ellipsis" vert="horz" wrap="square" anchor="ctr" anchorCtr="1"/>
          <a:lstStyle/>
          <a:p>
            <a:pPr>
              <a:defRPr lang="en-US" sz="1200" b="1" i="0" u="none" strike="noStrike" kern="1200" baseline="0">
                <a:solidFill>
                  <a:schemeClr val="tx1"/>
                </a:solidFill>
                <a:latin typeface="Times New Roman" pitchFamily="18" charset="0"/>
                <a:ea typeface="+mn-ea"/>
                <a:cs typeface="Times New Roman" pitchFamily="18" charset="0"/>
              </a:defRPr>
            </a:pPr>
            <a:r>
              <a:rPr lang="en-US" sz="1200">
                <a:latin typeface="Times New Roman" pitchFamily="18" charset="0"/>
                <a:cs typeface="Times New Roman" pitchFamily="18" charset="0"/>
              </a:rPr>
              <a:t>Which programming languages</a:t>
            </a:r>
            <a:r>
              <a:rPr lang="en-US" sz="1200" baseline="0">
                <a:latin typeface="Times New Roman" pitchFamily="18" charset="0"/>
                <a:cs typeface="Times New Roman" pitchFamily="18" charset="0"/>
              </a:rPr>
              <a:t> do you consider to be the most represented in companies?</a:t>
            </a:r>
            <a:endParaRPr lang="en-US" sz="1200">
              <a:latin typeface="Times New Roman" pitchFamily="18" charset="0"/>
              <a:cs typeface="Times New Roman" pitchFamily="18" charset="0"/>
            </a:endParaRPr>
          </a:p>
        </c:rich>
      </c:tx>
    </c:title>
    <c:plotArea>
      <c:layout/>
      <c:barChart>
        <c:barDir val="col"/>
        <c:grouping val="clustered"/>
        <c:ser>
          <c:idx val="0"/>
          <c:order val="0"/>
          <c:tx>
            <c:strRef>
              <c:f>Sheet1!$B$103</c:f>
              <c:strCache>
                <c:ptCount val="1"/>
                <c:pt idx="0">
                  <c:v>Broj zaposlenih</c:v>
                </c:pt>
              </c:strCache>
            </c:strRef>
          </c:tx>
          <c:cat>
            <c:strRef>
              <c:f>Sheet1!$A$104:$A$105</c:f>
              <c:strCache>
                <c:ptCount val="2"/>
                <c:pt idx="0">
                  <c:v>C#</c:v>
                </c:pt>
                <c:pt idx="1">
                  <c:v>Java</c:v>
                </c:pt>
              </c:strCache>
            </c:strRef>
          </c:cat>
          <c:val>
            <c:numRef>
              <c:f>Sheet1!$B$104:$B$105</c:f>
              <c:numCache>
                <c:formatCode>General</c:formatCode>
                <c:ptCount val="2"/>
                <c:pt idx="0">
                  <c:v>3</c:v>
                </c:pt>
                <c:pt idx="1">
                  <c:v>1</c:v>
                </c:pt>
              </c:numCache>
            </c:numRef>
          </c:val>
        </c:ser>
        <c:axId val="81849344"/>
        <c:axId val="82064128"/>
      </c:barChart>
      <c:catAx>
        <c:axId val="81849344"/>
        <c:scaling>
          <c:orientation val="minMax"/>
        </c:scaling>
        <c:axPos val="b"/>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82064128"/>
        <c:crosses val="autoZero"/>
        <c:auto val="1"/>
        <c:lblAlgn val="ctr"/>
        <c:lblOffset val="100"/>
      </c:catAx>
      <c:valAx>
        <c:axId val="82064128"/>
        <c:scaling>
          <c:orientation val="minMax"/>
        </c:scaling>
        <c:axPos val="l"/>
        <c:majorGridlines/>
        <c:numFmt formatCode="General" sourceLinked="1"/>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81849344"/>
        <c:crosses val="autoZero"/>
        <c:crossBetween val="between"/>
      </c:valAx>
    </c:plotArea>
    <c:legend>
      <c:legendPos val="r"/>
      <c:txPr>
        <a:bodyPr rot="0" spcFirstLastPara="0"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legend>
    <c:plotVisOnly val="1"/>
    <c:dispBlanksAs val="gap"/>
  </c:chart>
  <c:txPr>
    <a:bodyPr/>
    <a:lstStyle/>
    <a:p>
      <a:pPr>
        <a:defRPr lang="en-US"/>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Sheet1!$E$31:$E$32</c:f>
              <c:strCache>
                <c:ptCount val="2"/>
                <c:pt idx="0">
                  <c:v>C#</c:v>
                </c:pt>
                <c:pt idx="1">
                  <c:v>Java</c:v>
                </c:pt>
              </c:strCache>
            </c:strRef>
          </c:cat>
          <c:val>
            <c:numRef>
              <c:f>Sheet1!$F$31:$F$32</c:f>
              <c:numCache>
                <c:formatCode>General</c:formatCode>
                <c:ptCount val="2"/>
                <c:pt idx="0">
                  <c:v>3</c:v>
                </c:pt>
                <c:pt idx="1">
                  <c:v>1</c:v>
                </c:pt>
              </c:numCache>
            </c:numRef>
          </c:val>
        </c:ser>
        <c:axId val="82100992"/>
        <c:axId val="82102528"/>
      </c:barChart>
      <c:catAx>
        <c:axId val="82100992"/>
        <c:scaling>
          <c:orientation val="minMax"/>
        </c:scaling>
        <c:axPos val="b"/>
        <c:tickLblPos val="nextTo"/>
        <c:crossAx val="82102528"/>
        <c:crosses val="autoZero"/>
        <c:auto val="1"/>
        <c:lblAlgn val="ctr"/>
        <c:lblOffset val="100"/>
      </c:catAx>
      <c:valAx>
        <c:axId val="82102528"/>
        <c:scaling>
          <c:orientation val="minMax"/>
        </c:scaling>
        <c:axPos val="l"/>
        <c:majorGridlines/>
        <c:numFmt formatCode="General" sourceLinked="1"/>
        <c:tickLblPos val="nextTo"/>
        <c:crossAx val="82100992"/>
        <c:crosses val="autoZero"/>
        <c:crossBetween val="between"/>
      </c:valAx>
    </c:plotArea>
    <c:plotVisOnly val="1"/>
  </c:chart>
  <c:txPr>
    <a:bodyPr/>
    <a:lstStyle/>
    <a:p>
      <a:pPr>
        <a:defRPr sz="1200">
          <a:latin typeface="Times New Roman" pitchFamily="18" charset="0"/>
          <a:cs typeface="Times New Roman" pitchFamily="18" charset="0"/>
        </a:defRPr>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Sheet1!$C$316</c:f>
              <c:strCache>
                <c:ptCount val="1"/>
                <c:pt idx="0">
                  <c:v>VEGA</c:v>
                </c:pt>
              </c:strCache>
            </c:strRef>
          </c:tx>
          <c:cat>
            <c:strRef>
              <c:f>Sheet1!$B$317:$B$321</c:f>
              <c:strCache>
                <c:ptCount val="5"/>
                <c:pt idx="0">
                  <c:v>C#</c:v>
                </c:pt>
                <c:pt idx="1">
                  <c:v>JAVA</c:v>
                </c:pt>
                <c:pt idx="2">
                  <c:v>JAVA SCRIPT</c:v>
                </c:pt>
                <c:pt idx="3">
                  <c:v>PHP</c:v>
                </c:pt>
                <c:pt idx="4">
                  <c:v>TYPE SCRIPT</c:v>
                </c:pt>
              </c:strCache>
            </c:strRef>
          </c:cat>
          <c:val>
            <c:numRef>
              <c:f>Sheet1!$C$317:$C$321</c:f>
              <c:numCache>
                <c:formatCode>General</c:formatCode>
                <c:ptCount val="5"/>
                <c:pt idx="0">
                  <c:v>4</c:v>
                </c:pt>
                <c:pt idx="1">
                  <c:v>2</c:v>
                </c:pt>
                <c:pt idx="2">
                  <c:v>0</c:v>
                </c:pt>
                <c:pt idx="3">
                  <c:v>3</c:v>
                </c:pt>
                <c:pt idx="4">
                  <c:v>0</c:v>
                </c:pt>
              </c:numCache>
            </c:numRef>
          </c:val>
        </c:ser>
        <c:ser>
          <c:idx val="1"/>
          <c:order val="1"/>
          <c:tx>
            <c:strRef>
              <c:f>Sheet1!$D$316</c:f>
              <c:strCache>
                <c:ptCount val="1"/>
                <c:pt idx="0">
                  <c:v>LEVI 9</c:v>
                </c:pt>
              </c:strCache>
            </c:strRef>
          </c:tx>
          <c:cat>
            <c:strRef>
              <c:f>Sheet1!$B$317:$B$321</c:f>
              <c:strCache>
                <c:ptCount val="5"/>
                <c:pt idx="0">
                  <c:v>C#</c:v>
                </c:pt>
                <c:pt idx="1">
                  <c:v>JAVA</c:v>
                </c:pt>
                <c:pt idx="2">
                  <c:v>JAVA SCRIPT</c:v>
                </c:pt>
                <c:pt idx="3">
                  <c:v>PHP</c:v>
                </c:pt>
                <c:pt idx="4">
                  <c:v>TYPE SCRIPT</c:v>
                </c:pt>
              </c:strCache>
            </c:strRef>
          </c:cat>
          <c:val>
            <c:numRef>
              <c:f>Sheet1!$D$317:$D$321</c:f>
              <c:numCache>
                <c:formatCode>General</c:formatCode>
                <c:ptCount val="5"/>
                <c:pt idx="0">
                  <c:v>3</c:v>
                </c:pt>
                <c:pt idx="1">
                  <c:v>2</c:v>
                </c:pt>
                <c:pt idx="2">
                  <c:v>0</c:v>
                </c:pt>
                <c:pt idx="3">
                  <c:v>0</c:v>
                </c:pt>
                <c:pt idx="4">
                  <c:v>4</c:v>
                </c:pt>
              </c:numCache>
            </c:numRef>
          </c:val>
        </c:ser>
        <c:ser>
          <c:idx val="2"/>
          <c:order val="2"/>
          <c:tx>
            <c:strRef>
              <c:f>Sheet1!$E$316</c:f>
              <c:strCache>
                <c:ptCount val="1"/>
                <c:pt idx="0">
                  <c:v>LANACO</c:v>
                </c:pt>
              </c:strCache>
            </c:strRef>
          </c:tx>
          <c:cat>
            <c:strRef>
              <c:f>Sheet1!$B$317:$B$321</c:f>
              <c:strCache>
                <c:ptCount val="5"/>
                <c:pt idx="0">
                  <c:v>C#</c:v>
                </c:pt>
                <c:pt idx="1">
                  <c:v>JAVA</c:v>
                </c:pt>
                <c:pt idx="2">
                  <c:v>JAVA SCRIPT</c:v>
                </c:pt>
                <c:pt idx="3">
                  <c:v>PHP</c:v>
                </c:pt>
                <c:pt idx="4">
                  <c:v>TYPE SCRIPT</c:v>
                </c:pt>
              </c:strCache>
            </c:strRef>
          </c:cat>
          <c:val>
            <c:numRef>
              <c:f>Sheet1!$E$317:$E$321</c:f>
              <c:numCache>
                <c:formatCode>General</c:formatCode>
                <c:ptCount val="5"/>
                <c:pt idx="0">
                  <c:v>4</c:v>
                </c:pt>
                <c:pt idx="1">
                  <c:v>3</c:v>
                </c:pt>
                <c:pt idx="2">
                  <c:v>2</c:v>
                </c:pt>
                <c:pt idx="3">
                  <c:v>1</c:v>
                </c:pt>
                <c:pt idx="4">
                  <c:v>0</c:v>
                </c:pt>
              </c:numCache>
            </c:numRef>
          </c:val>
        </c:ser>
        <c:ser>
          <c:idx val="3"/>
          <c:order val="3"/>
          <c:tx>
            <c:strRef>
              <c:f>Sheet1!$F$316</c:f>
              <c:strCache>
                <c:ptCount val="1"/>
                <c:pt idx="0">
                  <c:v>CONSULTEER</c:v>
                </c:pt>
              </c:strCache>
            </c:strRef>
          </c:tx>
          <c:cat>
            <c:strRef>
              <c:f>Sheet1!$B$317:$B$321</c:f>
              <c:strCache>
                <c:ptCount val="5"/>
                <c:pt idx="0">
                  <c:v>C#</c:v>
                </c:pt>
                <c:pt idx="1">
                  <c:v>JAVA</c:v>
                </c:pt>
                <c:pt idx="2">
                  <c:v>JAVA SCRIPT</c:v>
                </c:pt>
                <c:pt idx="3">
                  <c:v>PHP</c:v>
                </c:pt>
                <c:pt idx="4">
                  <c:v>TYPE SCRIPT</c:v>
                </c:pt>
              </c:strCache>
            </c:strRef>
          </c:cat>
          <c:val>
            <c:numRef>
              <c:f>Sheet1!$F$317:$F$321</c:f>
              <c:numCache>
                <c:formatCode>General</c:formatCode>
                <c:ptCount val="5"/>
                <c:pt idx="0">
                  <c:v>2</c:v>
                </c:pt>
                <c:pt idx="1">
                  <c:v>4</c:v>
                </c:pt>
                <c:pt idx="2">
                  <c:v>0</c:v>
                </c:pt>
                <c:pt idx="3">
                  <c:v>3</c:v>
                </c:pt>
                <c:pt idx="4">
                  <c:v>0</c:v>
                </c:pt>
              </c:numCache>
            </c:numRef>
          </c:val>
        </c:ser>
        <c:axId val="82011264"/>
        <c:axId val="82012800"/>
      </c:barChart>
      <c:catAx>
        <c:axId val="82011264"/>
        <c:scaling>
          <c:orientation val="minMax"/>
        </c:scaling>
        <c:axPos val="b"/>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82012800"/>
        <c:crosses val="autoZero"/>
        <c:auto val="1"/>
        <c:lblAlgn val="ctr"/>
        <c:lblOffset val="100"/>
      </c:catAx>
      <c:valAx>
        <c:axId val="82012800"/>
        <c:scaling>
          <c:orientation val="minMax"/>
        </c:scaling>
        <c:axPos val="l"/>
        <c:majorGridlines/>
        <c:numFmt formatCode="General" sourceLinked="1"/>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82011264"/>
        <c:crosses val="autoZero"/>
        <c:crossBetween val="between"/>
      </c:valAx>
    </c:plotArea>
    <c:legend>
      <c:legendPos val="r"/>
      <c:txPr>
        <a:bodyPr rot="0" spcFirstLastPara="0"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legend>
    <c:plotVisOnly val="1"/>
    <c:dispBlanksAs val="gap"/>
  </c:chart>
  <c:txPr>
    <a:bodyPr/>
    <a:lstStyle/>
    <a:p>
      <a:pPr>
        <a:defRPr lang="en-US"/>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Sheet1!$B$11</c:f>
              <c:strCache>
                <c:ptCount val="1"/>
                <c:pt idx="0">
                  <c:v>Vega IT</c:v>
                </c:pt>
              </c:strCache>
            </c:strRef>
          </c:tx>
          <c:cat>
            <c:strRef>
              <c:f>Sheet1!$C$10:$L$10</c:f>
              <c:strCache>
                <c:ptCount val="10"/>
                <c:pt idx="0">
                  <c:v>C#</c:v>
                </c:pt>
                <c:pt idx="1">
                  <c:v>PHP</c:v>
                </c:pt>
                <c:pt idx="2">
                  <c:v>React js</c:v>
                </c:pt>
                <c:pt idx="3">
                  <c:v>VUE js</c:v>
                </c:pt>
                <c:pt idx="4">
                  <c:v>Angular</c:v>
                </c:pt>
                <c:pt idx="5">
                  <c:v>Typescript</c:v>
                </c:pt>
                <c:pt idx="6">
                  <c:v>Java</c:v>
                </c:pt>
                <c:pt idx="7">
                  <c:v>Javascript</c:v>
                </c:pt>
                <c:pt idx="8">
                  <c:v>Ruby</c:v>
                </c:pt>
                <c:pt idx="9">
                  <c:v>Phyton</c:v>
                </c:pt>
              </c:strCache>
            </c:strRef>
          </c:cat>
          <c:val>
            <c:numRef>
              <c:f>Sheet1!$C$11:$L$11</c:f>
              <c:numCache>
                <c:formatCode>General</c:formatCode>
                <c:ptCount val="10"/>
                <c:pt idx="0">
                  <c:v>4</c:v>
                </c:pt>
                <c:pt idx="1">
                  <c:v>3</c:v>
                </c:pt>
                <c:pt idx="2">
                  <c:v>2</c:v>
                </c:pt>
                <c:pt idx="3">
                  <c:v>1</c:v>
                </c:pt>
                <c:pt idx="4">
                  <c:v>1</c:v>
                </c:pt>
              </c:numCache>
            </c:numRef>
          </c:val>
        </c:ser>
        <c:ser>
          <c:idx val="1"/>
          <c:order val="1"/>
          <c:tx>
            <c:strRef>
              <c:f>Sheet1!$B$12</c:f>
              <c:strCache>
                <c:ptCount val="1"/>
                <c:pt idx="0">
                  <c:v>Lanaco</c:v>
                </c:pt>
              </c:strCache>
            </c:strRef>
          </c:tx>
          <c:cat>
            <c:strRef>
              <c:f>Sheet1!$C$10:$L$10</c:f>
              <c:strCache>
                <c:ptCount val="10"/>
                <c:pt idx="0">
                  <c:v>C#</c:v>
                </c:pt>
                <c:pt idx="1">
                  <c:v>PHP</c:v>
                </c:pt>
                <c:pt idx="2">
                  <c:v>React js</c:v>
                </c:pt>
                <c:pt idx="3">
                  <c:v>VUE js</c:v>
                </c:pt>
                <c:pt idx="4">
                  <c:v>Angular</c:v>
                </c:pt>
                <c:pt idx="5">
                  <c:v>Typescript</c:v>
                </c:pt>
                <c:pt idx="6">
                  <c:v>Java</c:v>
                </c:pt>
                <c:pt idx="7">
                  <c:v>Javascript</c:v>
                </c:pt>
                <c:pt idx="8">
                  <c:v>Ruby</c:v>
                </c:pt>
                <c:pt idx="9">
                  <c:v>Phyton</c:v>
                </c:pt>
              </c:strCache>
            </c:strRef>
          </c:cat>
          <c:val>
            <c:numRef>
              <c:f>Sheet1!$C$12:$L$12</c:f>
              <c:numCache>
                <c:formatCode>General</c:formatCode>
                <c:ptCount val="10"/>
                <c:pt idx="0">
                  <c:v>4</c:v>
                </c:pt>
                <c:pt idx="1">
                  <c:v>1</c:v>
                </c:pt>
                <c:pt idx="6">
                  <c:v>3</c:v>
                </c:pt>
                <c:pt idx="7">
                  <c:v>2</c:v>
                </c:pt>
              </c:numCache>
            </c:numRef>
          </c:val>
        </c:ser>
        <c:ser>
          <c:idx val="2"/>
          <c:order val="2"/>
          <c:tx>
            <c:strRef>
              <c:f>Sheet1!$B$13</c:f>
              <c:strCache>
                <c:ptCount val="1"/>
                <c:pt idx="0">
                  <c:v>Levi 9</c:v>
                </c:pt>
              </c:strCache>
            </c:strRef>
          </c:tx>
          <c:cat>
            <c:strRef>
              <c:f>Sheet1!$C$10:$L$10</c:f>
              <c:strCache>
                <c:ptCount val="10"/>
                <c:pt idx="0">
                  <c:v>C#</c:v>
                </c:pt>
                <c:pt idx="1">
                  <c:v>PHP</c:v>
                </c:pt>
                <c:pt idx="2">
                  <c:v>React js</c:v>
                </c:pt>
                <c:pt idx="3">
                  <c:v>VUE js</c:v>
                </c:pt>
                <c:pt idx="4">
                  <c:v>Angular</c:v>
                </c:pt>
                <c:pt idx="5">
                  <c:v>Typescript</c:v>
                </c:pt>
                <c:pt idx="6">
                  <c:v>Java</c:v>
                </c:pt>
                <c:pt idx="7">
                  <c:v>Javascript</c:v>
                </c:pt>
                <c:pt idx="8">
                  <c:v>Ruby</c:v>
                </c:pt>
                <c:pt idx="9">
                  <c:v>Phyton</c:v>
                </c:pt>
              </c:strCache>
            </c:strRef>
          </c:cat>
          <c:val>
            <c:numRef>
              <c:f>Sheet1!$C$13:$L$13</c:f>
              <c:numCache>
                <c:formatCode>General</c:formatCode>
                <c:ptCount val="10"/>
                <c:pt idx="5">
                  <c:v>4</c:v>
                </c:pt>
              </c:numCache>
            </c:numRef>
          </c:val>
        </c:ser>
        <c:ser>
          <c:idx val="3"/>
          <c:order val="3"/>
          <c:tx>
            <c:strRef>
              <c:f>Sheet1!$B$14</c:f>
              <c:strCache>
                <c:ptCount val="1"/>
                <c:pt idx="0">
                  <c:v>Consulteer</c:v>
                </c:pt>
              </c:strCache>
            </c:strRef>
          </c:tx>
          <c:cat>
            <c:strRef>
              <c:f>Sheet1!$C$10:$L$10</c:f>
              <c:strCache>
                <c:ptCount val="10"/>
                <c:pt idx="0">
                  <c:v>C#</c:v>
                </c:pt>
                <c:pt idx="1">
                  <c:v>PHP</c:v>
                </c:pt>
                <c:pt idx="2">
                  <c:v>React js</c:v>
                </c:pt>
                <c:pt idx="3">
                  <c:v>VUE js</c:v>
                </c:pt>
                <c:pt idx="4">
                  <c:v>Angular</c:v>
                </c:pt>
                <c:pt idx="5">
                  <c:v>Typescript</c:v>
                </c:pt>
                <c:pt idx="6">
                  <c:v>Java</c:v>
                </c:pt>
                <c:pt idx="7">
                  <c:v>Javascript</c:v>
                </c:pt>
                <c:pt idx="8">
                  <c:v>Ruby</c:v>
                </c:pt>
                <c:pt idx="9">
                  <c:v>Phyton</c:v>
                </c:pt>
              </c:strCache>
            </c:strRef>
          </c:cat>
          <c:val>
            <c:numRef>
              <c:f>Sheet1!$C$14:$L$14</c:f>
              <c:numCache>
                <c:formatCode>General</c:formatCode>
                <c:ptCount val="10"/>
                <c:pt idx="6">
                  <c:v>4</c:v>
                </c:pt>
                <c:pt idx="7">
                  <c:v>3</c:v>
                </c:pt>
                <c:pt idx="8">
                  <c:v>2</c:v>
                </c:pt>
                <c:pt idx="9">
                  <c:v>1</c:v>
                </c:pt>
              </c:numCache>
            </c:numRef>
          </c:val>
        </c:ser>
        <c:axId val="82029184"/>
        <c:axId val="82047360"/>
      </c:barChart>
      <c:catAx>
        <c:axId val="82029184"/>
        <c:scaling>
          <c:orientation val="minMax"/>
        </c:scaling>
        <c:axPos val="b"/>
        <c:numFmt formatCode="General" sourceLinked="1"/>
        <c:tickLblPos val="nextTo"/>
        <c:crossAx val="82047360"/>
        <c:crosses val="autoZero"/>
        <c:auto val="1"/>
        <c:lblAlgn val="ctr"/>
        <c:lblOffset val="100"/>
      </c:catAx>
      <c:valAx>
        <c:axId val="82047360"/>
        <c:scaling>
          <c:orientation val="minMax"/>
        </c:scaling>
        <c:axPos val="l"/>
        <c:majorGridlines/>
        <c:numFmt formatCode="General" sourceLinked="1"/>
        <c:tickLblPos val="nextTo"/>
        <c:crossAx val="82029184"/>
        <c:crosses val="autoZero"/>
        <c:crossBetween val="between"/>
      </c:valAx>
    </c:plotArea>
    <c:legend>
      <c:legendPos val="r"/>
    </c:legend>
    <c:plotVisOnly val="1"/>
  </c:chart>
  <c:externalData r:id="rId1"/>
</c:chartSpace>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_rels/drawing2.xml.rels><?xml version="1.0" encoding="UTF-8" standalone="yes"?>
<Relationships xmlns="http://schemas.openxmlformats.org/package/2006/relationships"><Relationship Id="rId1" Type="http://schemas.openxmlformats.org/officeDocument/2006/relationships/image" Target="../media/image2.png"/></Relationships>
</file>

<file path=ppt/drawings/_rels/drawing3.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0.07049</cdr:x>
      <cdr:y>0.05195</cdr:y>
    </cdr:from>
    <cdr:to>
      <cdr:x>1</cdr:x>
      <cdr:y>0.15441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41226" y="79513"/>
          <a:ext cx="2926814" cy="156828"/>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0.10549</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10766469" cy="347502"/>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1</cdr:x>
      <cdr:y>0.11852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82352" y="-43408"/>
          <a:ext cx="8229600" cy="536417"/>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59D78-B4CC-4B53-AAC1-980781739726}" type="datetimeFigureOut">
              <a:rPr lang="en-US" smtClean="0"/>
              <a:pPr/>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9B9B5-E839-4202-8C50-34537F7C8B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59D78-B4CC-4B53-AAC1-980781739726}" type="datetimeFigureOut">
              <a:rPr lang="en-US" smtClean="0"/>
              <a:pPr/>
              <a:t>10/23/2020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9B9B5-E839-4202-8C50-34537F7C8B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00042"/>
            <a:ext cx="7772400" cy="2541595"/>
          </a:xfrm>
        </p:spPr>
        <p:txBody>
          <a:bodyPr>
            <a:normAutofit fontScale="90000"/>
          </a:bodyPr>
          <a:lstStyle/>
          <a:p>
            <a:r>
              <a:rPr lang="en-US" b="1" dirty="0" smtClean="0"/>
              <a:t/>
            </a:r>
            <a:br>
              <a:rPr lang="en-US" b="1" dirty="0" smtClean="0"/>
            </a:br>
            <a:r>
              <a:rPr lang="en-US" b="1" i="1" dirty="0" smtClean="0"/>
              <a:t>ITRO CONFERENCE</a:t>
            </a:r>
            <a:br>
              <a:rPr lang="en-US" b="1" i="1" dirty="0" smtClean="0"/>
            </a:br>
            <a:r>
              <a:rPr lang="en-US" b="1" dirty="0"/>
              <a:t/>
            </a:r>
            <a:br>
              <a:rPr lang="en-US" b="1" dirty="0"/>
            </a:br>
            <a:r>
              <a:rPr lang="en-US" b="1" dirty="0" smtClean="0"/>
              <a:t>REPRESENTATION </a:t>
            </a:r>
            <a:r>
              <a:rPr lang="en-US" b="1" dirty="0"/>
              <a:t>OF THE PROGRAMMING LANGUAGES IN IT SECTOR IN ZRENJANIN </a:t>
            </a:r>
            <a:r>
              <a:rPr lang="en-US" dirty="0"/>
              <a:t/>
            </a:r>
            <a:br>
              <a:rPr lang="en-US" dirty="0"/>
            </a:br>
            <a:endParaRPr lang="en-US" dirty="0"/>
          </a:p>
        </p:txBody>
      </p:sp>
      <p:sp>
        <p:nvSpPr>
          <p:cNvPr id="3" name="Subtitle 2"/>
          <p:cNvSpPr>
            <a:spLocks noGrp="1"/>
          </p:cNvSpPr>
          <p:nvPr>
            <p:ph type="subTitle" idx="1"/>
          </p:nvPr>
        </p:nvSpPr>
        <p:spPr>
          <a:xfrm>
            <a:off x="1357290" y="3357562"/>
            <a:ext cx="4643470" cy="2928958"/>
          </a:xfrm>
        </p:spPr>
        <p:txBody>
          <a:bodyPr>
            <a:normAutofit fontScale="47500" lnSpcReduction="20000"/>
          </a:bodyPr>
          <a:lstStyle/>
          <a:p>
            <a:pPr algn="l">
              <a:lnSpc>
                <a:spcPct val="120000"/>
              </a:lnSpc>
              <a:spcBef>
                <a:spcPts val="0"/>
              </a:spcBef>
            </a:pPr>
            <a:r>
              <a:rPr lang="en-US" dirty="0" smtClean="0">
                <a:solidFill>
                  <a:schemeClr val="tx1"/>
                </a:solidFill>
                <a:latin typeface="Times New Roman" pitchFamily="18" charset="0"/>
                <a:cs typeface="Times New Roman" pitchFamily="18" charset="0"/>
              </a:rPr>
              <a:t>Univeristy:</a:t>
            </a:r>
          </a:p>
          <a:p>
            <a:pPr algn="l">
              <a:lnSpc>
                <a:spcPct val="120000"/>
              </a:lnSpc>
              <a:spcBef>
                <a:spcPts val="0"/>
              </a:spcBef>
            </a:pPr>
            <a:endParaRPr lang="en-US" dirty="0" smtClean="0">
              <a:solidFill>
                <a:schemeClr val="tx1"/>
              </a:solidFill>
              <a:latin typeface="Times New Roman" pitchFamily="18" charset="0"/>
              <a:cs typeface="Times New Roman" pitchFamily="18" charset="0"/>
            </a:endParaRPr>
          </a:p>
          <a:p>
            <a:pPr algn="l">
              <a:lnSpc>
                <a:spcPct val="120000"/>
              </a:lnSpc>
              <a:spcBef>
                <a:spcPts val="0"/>
              </a:spcBef>
            </a:pPr>
            <a:r>
              <a:rPr lang="en-US" dirty="0" smtClean="0">
                <a:solidFill>
                  <a:schemeClr val="tx1"/>
                </a:solidFill>
                <a:latin typeface="Times New Roman" pitchFamily="18" charset="0"/>
                <a:cs typeface="Times New Roman" pitchFamily="18" charset="0"/>
              </a:rPr>
              <a:t>University in Novi Sad – “</a:t>
            </a:r>
            <a:r>
              <a:rPr lang="en-US" dirty="0" err="1" smtClean="0">
                <a:solidFill>
                  <a:schemeClr val="tx1"/>
                </a:solidFill>
                <a:latin typeface="Times New Roman" pitchFamily="18" charset="0"/>
                <a:cs typeface="Times New Roman" pitchFamily="18" charset="0"/>
              </a:rPr>
              <a:t>Mihajlo</a:t>
            </a:r>
            <a:r>
              <a:rPr lang="en-US" dirty="0" smtClean="0">
                <a:solidFill>
                  <a:schemeClr val="tx1"/>
                </a:solidFill>
                <a:latin typeface="Times New Roman" pitchFamily="18" charset="0"/>
                <a:cs typeface="Times New Roman" pitchFamily="18" charset="0"/>
              </a:rPr>
              <a:t> Pupin” Technical Faculty</a:t>
            </a:r>
          </a:p>
          <a:p>
            <a:pPr algn="l">
              <a:lnSpc>
                <a:spcPct val="120000"/>
              </a:lnSpc>
              <a:spcBef>
                <a:spcPts val="0"/>
              </a:spcBef>
            </a:pPr>
            <a:endParaRPr lang="en-US" dirty="0" smtClean="0">
              <a:solidFill>
                <a:schemeClr val="tx1"/>
              </a:solidFill>
              <a:latin typeface="Times New Roman" pitchFamily="18" charset="0"/>
              <a:cs typeface="Times New Roman" pitchFamily="18" charset="0"/>
            </a:endParaRPr>
          </a:p>
          <a:p>
            <a:pPr algn="l">
              <a:lnSpc>
                <a:spcPct val="120000"/>
              </a:lnSpc>
              <a:spcBef>
                <a:spcPts val="0"/>
              </a:spcBef>
            </a:pPr>
            <a:r>
              <a:rPr lang="en-US" dirty="0" smtClean="0">
                <a:solidFill>
                  <a:schemeClr val="tx1"/>
                </a:solidFill>
                <a:latin typeface="Times New Roman" pitchFamily="18" charset="0"/>
                <a:cs typeface="Times New Roman" pitchFamily="18" charset="0"/>
              </a:rPr>
              <a:t>in </a:t>
            </a:r>
            <a:r>
              <a:rPr lang="en-US" dirty="0" err="1" smtClean="0">
                <a:solidFill>
                  <a:schemeClr val="tx1"/>
                </a:solidFill>
                <a:latin typeface="Times New Roman" pitchFamily="18" charset="0"/>
                <a:cs typeface="Times New Roman" pitchFamily="18" charset="0"/>
              </a:rPr>
              <a:t>Zrenjanin</a:t>
            </a:r>
            <a:endParaRPr lang="en-US" dirty="0" smtClean="0">
              <a:solidFill>
                <a:schemeClr val="tx1"/>
              </a:solidFill>
              <a:latin typeface="Times New Roman" pitchFamily="18" charset="0"/>
              <a:cs typeface="Times New Roman" pitchFamily="18" charset="0"/>
            </a:endParaRPr>
          </a:p>
          <a:p>
            <a:pPr algn="l">
              <a:lnSpc>
                <a:spcPct val="120000"/>
              </a:lnSpc>
              <a:spcBef>
                <a:spcPts val="0"/>
              </a:spcBef>
            </a:pPr>
            <a:endParaRPr lang="en-US" dirty="0" smtClean="0">
              <a:solidFill>
                <a:schemeClr val="tx1"/>
              </a:solidFill>
              <a:latin typeface="Times New Roman" pitchFamily="18" charset="0"/>
              <a:cs typeface="Times New Roman" pitchFamily="18" charset="0"/>
            </a:endParaRPr>
          </a:p>
          <a:p>
            <a:pPr algn="l">
              <a:lnSpc>
                <a:spcPct val="120000"/>
              </a:lnSpc>
              <a:spcBef>
                <a:spcPts val="0"/>
              </a:spcBef>
            </a:pPr>
            <a:r>
              <a:rPr lang="en-US" dirty="0" smtClean="0">
                <a:solidFill>
                  <a:schemeClr val="tx1"/>
                </a:solidFill>
                <a:latin typeface="Times New Roman" pitchFamily="18" charset="0"/>
                <a:cs typeface="Times New Roman" pitchFamily="18" charset="0"/>
              </a:rPr>
              <a:t>Authors:</a:t>
            </a:r>
          </a:p>
          <a:p>
            <a:pPr algn="l">
              <a:lnSpc>
                <a:spcPct val="120000"/>
              </a:lnSpc>
              <a:spcBef>
                <a:spcPts val="0"/>
              </a:spcBef>
            </a:pPr>
            <a:endParaRPr lang="en-US" dirty="0" smtClean="0">
              <a:solidFill>
                <a:schemeClr val="tx1"/>
              </a:solidFill>
              <a:latin typeface="Times New Roman" pitchFamily="18" charset="0"/>
              <a:cs typeface="Times New Roman" pitchFamily="18" charset="0"/>
            </a:endParaRPr>
          </a:p>
          <a:p>
            <a:pPr algn="l">
              <a:lnSpc>
                <a:spcPct val="120000"/>
              </a:lnSpc>
              <a:spcBef>
                <a:spcPts val="0"/>
              </a:spcBef>
            </a:pPr>
            <a:r>
              <a:rPr lang="en-US" dirty="0" smtClean="0">
                <a:solidFill>
                  <a:schemeClr val="tx1"/>
                </a:solidFill>
                <a:latin typeface="Times New Roman" pitchFamily="18" charset="0"/>
                <a:cs typeface="Times New Roman" pitchFamily="18" charset="0"/>
              </a:rPr>
              <a:t>M. </a:t>
            </a:r>
            <a:r>
              <a:rPr lang="en-US" dirty="0" err="1" smtClean="0">
                <a:solidFill>
                  <a:schemeClr val="tx1"/>
                </a:solidFill>
                <a:latin typeface="Times New Roman" pitchFamily="18" charset="0"/>
                <a:cs typeface="Times New Roman" pitchFamily="18" charset="0"/>
              </a:rPr>
              <a:t>Gaborov</a:t>
            </a:r>
            <a:r>
              <a:rPr lang="en-US" dirty="0" smtClean="0">
                <a:solidFill>
                  <a:schemeClr val="tx1"/>
                </a:solidFill>
                <a:latin typeface="Times New Roman" pitchFamily="18" charset="0"/>
                <a:cs typeface="Times New Roman" pitchFamily="18" charset="0"/>
              </a:rPr>
              <a:t>, D. </a:t>
            </a:r>
            <a:r>
              <a:rPr lang="en-US" dirty="0" err="1" smtClean="0">
                <a:solidFill>
                  <a:schemeClr val="tx1"/>
                </a:solidFill>
                <a:latin typeface="Times New Roman" pitchFamily="18" charset="0"/>
                <a:cs typeface="Times New Roman" pitchFamily="18" charset="0"/>
              </a:rPr>
              <a:t>Radosav</a:t>
            </a:r>
            <a:r>
              <a:rPr lang="en-US" dirty="0" smtClean="0">
                <a:solidFill>
                  <a:schemeClr val="tx1"/>
                </a:solidFill>
                <a:latin typeface="Times New Roman" pitchFamily="18" charset="0"/>
                <a:cs typeface="Times New Roman" pitchFamily="18" charset="0"/>
              </a:rPr>
              <a:t>, A. </a:t>
            </a:r>
            <a:r>
              <a:rPr lang="en-US" dirty="0" err="1" smtClean="0">
                <a:solidFill>
                  <a:schemeClr val="tx1"/>
                </a:solidFill>
                <a:latin typeface="Times New Roman" pitchFamily="18" charset="0"/>
                <a:cs typeface="Times New Roman" pitchFamily="18" charset="0"/>
              </a:rPr>
              <a:t>Felbab</a:t>
            </a:r>
            <a:r>
              <a:rPr lang="en-US" dirty="0" smtClean="0">
                <a:solidFill>
                  <a:schemeClr val="tx1"/>
                </a:solidFill>
                <a:latin typeface="Times New Roman" pitchFamily="18" charset="0"/>
                <a:cs typeface="Times New Roman" pitchFamily="18" charset="0"/>
              </a:rPr>
              <a:t>, M. </a:t>
            </a:r>
            <a:r>
              <a:rPr lang="en-US" dirty="0" err="1" smtClean="0">
                <a:solidFill>
                  <a:schemeClr val="tx1"/>
                </a:solidFill>
                <a:latin typeface="Times New Roman" pitchFamily="18" charset="0"/>
                <a:cs typeface="Times New Roman" pitchFamily="18" charset="0"/>
              </a:rPr>
              <a:t>Mazalica</a:t>
            </a:r>
            <a:endParaRPr lang="en-US" dirty="0" smtClean="0">
              <a:solidFill>
                <a:schemeClr val="tx1"/>
              </a:solidFill>
              <a:latin typeface="Times New Roman" pitchFamily="18" charset="0"/>
              <a:cs typeface="Times New Roman"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GB" cap="all" dirty="0"/>
              <a:t>When asked “Which programming language is the most represented in the companies in </a:t>
            </a:r>
            <a:r>
              <a:rPr lang="en-GB" cap="all" dirty="0" err="1"/>
              <a:t>Zrenjanin</a:t>
            </a:r>
            <a:r>
              <a:rPr lang="en-GB" cap="all" dirty="0"/>
              <a:t>?”, in 2018 most of them stated that it was C# with 50%. </a:t>
            </a:r>
            <a:endParaRPr lang="en-US" b="1" cap="all"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GB" cap="all" dirty="0"/>
              <a:t>Asked “Which programming languages are the most common in your company?”, in 2018 they listed C#, Java, Typescript, PHP, JavaScript, while in 2019 they said: C#, Java, JavaScript, PHP, Typescript, React </a:t>
            </a:r>
            <a:r>
              <a:rPr lang="en-GB" cap="all" dirty="0" err="1"/>
              <a:t>js</a:t>
            </a:r>
            <a:r>
              <a:rPr lang="en-GB" cap="all" dirty="0"/>
              <a:t>, VUE </a:t>
            </a:r>
            <a:r>
              <a:rPr lang="en-GB" cap="all" dirty="0" err="1"/>
              <a:t>js</a:t>
            </a:r>
            <a:r>
              <a:rPr lang="en-GB" cap="all" dirty="0"/>
              <a:t>, Angular, Ruby, Python.</a:t>
            </a:r>
            <a:endParaRPr lang="en-US" b="1" cap="all"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cap="all" dirty="0" smtClean="0">
                <a:latin typeface="Times New Roman" pitchFamily="18" charset="0"/>
                <a:cs typeface="Times New Roman" pitchFamily="18" charset="0"/>
              </a:rPr>
              <a:t>A</a:t>
            </a:r>
            <a:r>
              <a:rPr lang="sr-Latn-RS" sz="2000" cap="all" dirty="0" smtClean="0">
                <a:latin typeface="Times New Roman" pitchFamily="18" charset="0"/>
                <a:cs typeface="Times New Roman" pitchFamily="18" charset="0"/>
              </a:rPr>
              <a:t>sked </a:t>
            </a:r>
            <a:r>
              <a:rPr lang="en-GB" sz="2000" cap="all" dirty="0" smtClean="0">
                <a:latin typeface="Times New Roman" pitchFamily="18" charset="0"/>
                <a:cs typeface="Times New Roman" pitchFamily="18" charset="0"/>
              </a:rPr>
              <a:t>“Which programming languages are the most common in your company?”, in 2018 they listed C#, Java, Typescript, PHP, JavaScript, while in 2019 they said: C#, Java, JavaScript, PHP, Typescript, React </a:t>
            </a:r>
            <a:r>
              <a:rPr lang="en-GB" sz="2000" cap="all" dirty="0" err="1" smtClean="0">
                <a:latin typeface="Times New Roman" pitchFamily="18" charset="0"/>
                <a:cs typeface="Times New Roman" pitchFamily="18" charset="0"/>
              </a:rPr>
              <a:t>js</a:t>
            </a:r>
            <a:r>
              <a:rPr lang="en-GB" sz="2000" cap="all" dirty="0" smtClean="0">
                <a:latin typeface="Times New Roman" pitchFamily="18" charset="0"/>
                <a:cs typeface="Times New Roman" pitchFamily="18" charset="0"/>
              </a:rPr>
              <a:t>, VUE </a:t>
            </a:r>
            <a:r>
              <a:rPr lang="en-GB" sz="2000" cap="all" dirty="0" err="1" smtClean="0">
                <a:latin typeface="Times New Roman" pitchFamily="18" charset="0"/>
                <a:cs typeface="Times New Roman" pitchFamily="18" charset="0"/>
              </a:rPr>
              <a:t>js</a:t>
            </a:r>
            <a:r>
              <a:rPr lang="en-GB" sz="2000" cap="all" dirty="0" smtClean="0">
                <a:latin typeface="Times New Roman" pitchFamily="18" charset="0"/>
                <a:cs typeface="Times New Roman" pitchFamily="18" charset="0"/>
              </a:rPr>
              <a:t>, Angular, Ruby, Python.</a:t>
            </a:r>
            <a:r>
              <a:rPr lang="en-US" sz="2000" b="1" cap="all" dirty="0" smtClean="0"/>
              <a:t/>
            </a:r>
            <a:br>
              <a:rPr lang="en-US" sz="2000" b="1" cap="all" dirty="0" smtClean="0"/>
            </a:br>
            <a:endParaRPr lang="en-US" sz="2000" dirty="0"/>
          </a:p>
        </p:txBody>
      </p:sp>
      <p:graphicFrame>
        <p:nvGraphicFramePr>
          <p:cNvPr id="4" name="Content Placeholder 3"/>
          <p:cNvGraphicFramePr>
            <a:graphicFrameLocks noGrp="1"/>
          </p:cNvGraphicFramePr>
          <p:nvPr>
            <p:ph idx="1"/>
          </p:nvPr>
        </p:nvGraphicFramePr>
        <p:xfrm>
          <a:off x="642910" y="157161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77500" lnSpcReduction="20000"/>
          </a:bodyPr>
          <a:lstStyle/>
          <a:p>
            <a:pPr algn="just"/>
            <a:r>
              <a:rPr lang="en-US" dirty="0">
                <a:latin typeface="Times New Roman" pitchFamily="18" charset="0"/>
                <a:cs typeface="Times New Roman" pitchFamily="18" charset="0"/>
              </a:rPr>
              <a:t>The research conducted at </a:t>
            </a:r>
            <a:r>
              <a:rPr lang="en-US" dirty="0" err="1">
                <a:latin typeface="Times New Roman" pitchFamily="18" charset="0"/>
                <a:cs typeface="Times New Roman" pitchFamily="18" charset="0"/>
              </a:rPr>
              <a:t>Zrenjanin</a:t>
            </a:r>
            <a:r>
              <a:rPr lang="en-US" dirty="0">
                <a:latin typeface="Times New Roman" pitchFamily="18" charset="0"/>
                <a:cs typeface="Times New Roman" pitchFamily="18" charset="0"/>
              </a:rPr>
              <a:t> in four different companies, can conclude that C# is the most represented, in the sense that it is used in each of these companies and when ranked in order of representation in each of the companies, C# was ranked higher in relation to Java, although Java is also used in each firm. According to research from 2018, the following programming languages (excepted C#) were represented in these companies: Java, PHP, </a:t>
            </a:r>
            <a:r>
              <a:rPr lang="en-US" dirty="0" err="1">
                <a:latin typeface="Times New Roman" pitchFamily="18" charset="0"/>
                <a:cs typeface="Times New Roman" pitchFamily="18" charset="0"/>
              </a:rPr>
              <a:t>Javascript</a:t>
            </a:r>
            <a:r>
              <a:rPr lang="en-US" dirty="0">
                <a:latin typeface="Times New Roman" pitchFamily="18" charset="0"/>
                <a:cs typeface="Times New Roman" pitchFamily="18" charset="0"/>
              </a:rPr>
              <a:t>, Typescript, </a:t>
            </a:r>
            <a:r>
              <a:rPr lang="en-US" dirty="0" err="1">
                <a:latin typeface="Times New Roman" pitchFamily="18" charset="0"/>
                <a:cs typeface="Times New Roman" pitchFamily="18" charset="0"/>
              </a:rPr>
              <a:t>Kotlin</a:t>
            </a:r>
            <a:r>
              <a:rPr lang="en-US" dirty="0">
                <a:latin typeface="Times New Roman" pitchFamily="18" charset="0"/>
                <a:cs typeface="Times New Roman" pitchFamily="18" charset="0"/>
              </a:rPr>
              <a:t>.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According </a:t>
            </a:r>
            <a:r>
              <a:rPr lang="en-US" dirty="0">
                <a:latin typeface="Times New Roman" pitchFamily="18" charset="0"/>
                <a:cs typeface="Times New Roman" pitchFamily="18" charset="0"/>
              </a:rPr>
              <a:t>to research from 2019, the following programming languages (excepted C#) were represented in these companies: Java, </a:t>
            </a:r>
            <a:r>
              <a:rPr lang="en-US" dirty="0" err="1">
                <a:latin typeface="Times New Roman" pitchFamily="18" charset="0"/>
                <a:cs typeface="Times New Roman" pitchFamily="18" charset="0"/>
              </a:rPr>
              <a:t>Javascript</a:t>
            </a:r>
            <a:r>
              <a:rPr lang="en-US" dirty="0">
                <a:latin typeface="Times New Roman" pitchFamily="18" charset="0"/>
                <a:cs typeface="Times New Roman" pitchFamily="18" charset="0"/>
              </a:rPr>
              <a:t>, Typescript, Python, Ruby, PHP, React </a:t>
            </a:r>
            <a:r>
              <a:rPr lang="en-US" dirty="0" err="1">
                <a:latin typeface="Times New Roman" pitchFamily="18" charset="0"/>
                <a:cs typeface="Times New Roman" pitchFamily="18" charset="0"/>
              </a:rPr>
              <a:t>js</a:t>
            </a:r>
            <a:r>
              <a:rPr lang="en-US" dirty="0">
                <a:latin typeface="Times New Roman" pitchFamily="18" charset="0"/>
                <a:cs typeface="Times New Roman" pitchFamily="18" charset="0"/>
              </a:rPr>
              <a:t>, Angular.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latin typeface="Times New Roman" pitchFamily="18" charset="0"/>
                <a:cs typeface="Times New Roman" pitchFamily="18" charset="0"/>
              </a:rPr>
              <a:t>As IT companies follow the latest trends do to clients requirements, companies need to make sure that they use the appropriate programming languages. So choosing a programming language is important for a successful business. The companies operating in  </a:t>
            </a:r>
            <a:r>
              <a:rPr lang="en-US" dirty="0" err="1">
                <a:latin typeface="Times New Roman" pitchFamily="18" charset="0"/>
                <a:cs typeface="Times New Roman" pitchFamily="18" charset="0"/>
              </a:rPr>
              <a:t>Zrenjanin</a:t>
            </a:r>
            <a:r>
              <a:rPr lang="en-US" dirty="0">
                <a:latin typeface="Times New Roman" pitchFamily="18" charset="0"/>
                <a:cs typeface="Times New Roman" pitchFamily="18" charset="0"/>
              </a:rPr>
              <a:t> city, which included in this research, consider that it is necessary to focus on a programming language that will be able to fulfill the client’s requirements while creating an appropriate application or website.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Employees </a:t>
            </a:r>
            <a:r>
              <a:rPr lang="en-US" dirty="0">
                <a:latin typeface="Times New Roman" pitchFamily="18" charset="0"/>
                <a:cs typeface="Times New Roman" pitchFamily="18" charset="0"/>
              </a:rPr>
              <a:t>in company have indicated which programming languages they use and why. When students want to decide which programming language to learn, they usually decide for programming language which the most used in companies.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INTRODUCTION</a:t>
            </a:r>
          </a:p>
        </p:txBody>
      </p:sp>
      <p:sp>
        <p:nvSpPr>
          <p:cNvPr id="3" name="Content Placeholder 2"/>
          <p:cNvSpPr>
            <a:spLocks noGrp="1"/>
          </p:cNvSpPr>
          <p:nvPr>
            <p:ph idx="1"/>
          </p:nvPr>
        </p:nvSpPr>
        <p:spPr/>
        <p:txBody>
          <a:bodyPr>
            <a:normAutofit fontScale="47500" lnSpcReduction="20000"/>
          </a:bodyPr>
          <a:lstStyle/>
          <a:p>
            <a:pPr algn="just"/>
            <a:r>
              <a:rPr lang="en-US" dirty="0">
                <a:latin typeface="Times New Roman" pitchFamily="18" charset="0"/>
                <a:cs typeface="Times New Roman" pitchFamily="18" charset="0"/>
              </a:rPr>
              <a:t>The first programming language was Fortran, which was created in 1954. From that period until the 1990s, it was usually the first programming language taught in schools and colleges in Serbia. Beside him were studied Basic and Pascal. Object-oriented programming languages are increasingly used in the 21st century. Object-oriented programming languages such as C ++, Java and C# are programming languages that are most commonly taught in school and </a:t>
            </a:r>
            <a:r>
              <a:rPr lang="en-US" dirty="0" smtClean="0">
                <a:latin typeface="Times New Roman" pitchFamily="18" charset="0"/>
                <a:cs typeface="Times New Roman" pitchFamily="18" charset="0"/>
              </a:rPr>
              <a:t>college. </a:t>
            </a:r>
            <a:r>
              <a:rPr lang="en-US" dirty="0">
                <a:latin typeface="Times New Roman" pitchFamily="18" charset="0"/>
                <a:cs typeface="Times New Roman" pitchFamily="18" charset="0"/>
              </a:rPr>
              <a:t>If a programming language is learned, different types of applications can be developed. Programming languages such as C #, Java, Python, C ++, C, PHP, JavaScript are used to create a special application such as system programming, web application creation, desktop application, mobile application and client web </a:t>
            </a:r>
            <a:r>
              <a:rPr lang="en-US" dirty="0" smtClean="0">
                <a:latin typeface="Times New Roman" pitchFamily="18" charset="0"/>
                <a:cs typeface="Times New Roman" pitchFamily="18" charset="0"/>
              </a:rPr>
              <a:t>application. </a:t>
            </a:r>
            <a:r>
              <a:rPr lang="en-US" dirty="0">
                <a:latin typeface="Times New Roman" pitchFamily="18" charset="0"/>
                <a:cs typeface="Times New Roman" pitchFamily="18" charset="0"/>
              </a:rPr>
              <a:t>They were either mechanical or electromechanical.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Programming </a:t>
            </a:r>
            <a:r>
              <a:rPr lang="en-US" dirty="0">
                <a:latin typeface="Times New Roman" pitchFamily="18" charset="0"/>
                <a:cs typeface="Times New Roman" pitchFamily="18" charset="0"/>
              </a:rPr>
              <a:t>languages are widely represented in the world today, there are many programming languages. The topic is interesting given that developers are constantly on the lookout for today, so it is important to know which programming languages are the most popular, as this gives a greater chance of student employment. </a:t>
            </a:r>
            <a:endParaRPr lang="sr-Latn-R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paper’s structure consists of several sections. The Research methodology section explains the research problem, research goal, research questions, hypothesis, place and method of research and sample. The next section is The importance of programming languages. The Final sections are discussion and conclusions.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METHODOLOGY </a:t>
            </a:r>
          </a:p>
        </p:txBody>
      </p:sp>
      <p:sp>
        <p:nvSpPr>
          <p:cNvPr id="3" name="Content Placeholder 2"/>
          <p:cNvSpPr>
            <a:spLocks noGrp="1"/>
          </p:cNvSpPr>
          <p:nvPr>
            <p:ph idx="1"/>
          </p:nvPr>
        </p:nvSpPr>
        <p:spPr/>
        <p:txBody>
          <a:bodyPr>
            <a:normAutofit fontScale="47500" lnSpcReduction="20000"/>
          </a:bodyPr>
          <a:lstStyle/>
          <a:p>
            <a:pPr algn="just">
              <a:buNone/>
            </a:pPr>
            <a:r>
              <a:rPr lang="en-GB" dirty="0">
                <a:latin typeface="Times New Roman" pitchFamily="18" charset="0"/>
                <a:cs typeface="Times New Roman" pitchFamily="18" charset="0"/>
              </a:rPr>
              <a:t>Research is conducted upon the methodology presented as follows:</a:t>
            </a:r>
            <a:endParaRPr lang="en-US" dirty="0">
              <a:latin typeface="Times New Roman" pitchFamily="18" charset="0"/>
              <a:cs typeface="Times New Roman" pitchFamily="18" charset="0"/>
            </a:endParaRPr>
          </a:p>
          <a:p>
            <a:pPr lvl="0" algn="just"/>
            <a:r>
              <a:rPr lang="en-GB" b="1" dirty="0">
                <a:latin typeface="Times New Roman" pitchFamily="18" charset="0"/>
                <a:cs typeface="Times New Roman" pitchFamily="18" charset="0"/>
              </a:rPr>
              <a:t>Research problem </a:t>
            </a:r>
            <a:r>
              <a:rPr lang="en-GB" dirty="0">
                <a:latin typeface="Times New Roman" pitchFamily="18" charset="0"/>
                <a:cs typeface="Times New Roman" pitchFamily="18" charset="0"/>
              </a:rPr>
              <a:t>- Lack of research on this topic in the territory of </a:t>
            </a:r>
            <a:r>
              <a:rPr lang="en-GB" dirty="0" err="1">
                <a:latin typeface="Times New Roman" pitchFamily="18" charset="0"/>
                <a:cs typeface="Times New Roman" pitchFamily="18" charset="0"/>
              </a:rPr>
              <a:t>Zrenjanin</a:t>
            </a:r>
            <a:r>
              <a:rPr lang="en-GB" dirty="0">
                <a:latin typeface="Times New Roman" pitchFamily="18" charset="0"/>
                <a:cs typeface="Times New Roman" pitchFamily="18" charset="0"/>
              </a:rPr>
              <a:t>, which is considered to be of great importance for students to find a job</a:t>
            </a:r>
            <a:endParaRPr lang="en-US" dirty="0">
              <a:latin typeface="Times New Roman" pitchFamily="18" charset="0"/>
              <a:cs typeface="Times New Roman" pitchFamily="18" charset="0"/>
            </a:endParaRPr>
          </a:p>
          <a:p>
            <a:pPr lvl="0" algn="just"/>
            <a:r>
              <a:rPr lang="en-GB" b="1" dirty="0">
                <a:latin typeface="Times New Roman" pitchFamily="18" charset="0"/>
                <a:cs typeface="Times New Roman" pitchFamily="18" charset="0"/>
              </a:rPr>
              <a:t>Research goal </a:t>
            </a:r>
            <a:r>
              <a:rPr lang="en-GB" dirty="0">
                <a:latin typeface="Times New Roman" pitchFamily="18" charset="0"/>
                <a:cs typeface="Times New Roman" pitchFamily="18" charset="0"/>
              </a:rPr>
              <a:t>– to investigate what is the most widely used programming language in IT sector in </a:t>
            </a:r>
            <a:r>
              <a:rPr lang="en-GB" dirty="0" err="1">
                <a:latin typeface="Times New Roman" pitchFamily="18" charset="0"/>
                <a:cs typeface="Times New Roman" pitchFamily="18" charset="0"/>
              </a:rPr>
              <a:t>Zrenjanin</a:t>
            </a:r>
            <a:r>
              <a:rPr lang="en-GB" dirty="0">
                <a:latin typeface="Times New Roman" pitchFamily="18" charset="0"/>
                <a:cs typeface="Times New Roman" pitchFamily="18" charset="0"/>
              </a:rPr>
              <a:t> city and why so that future developers have in mind which languages are most used because they are also more likely to get a job if they are learning exactly the programming language required.</a:t>
            </a:r>
            <a:endParaRPr lang="en-US" dirty="0">
              <a:latin typeface="Times New Roman" pitchFamily="18" charset="0"/>
              <a:cs typeface="Times New Roman" pitchFamily="18" charset="0"/>
            </a:endParaRPr>
          </a:p>
          <a:p>
            <a:pPr lvl="0" algn="just"/>
            <a:r>
              <a:rPr lang="en-GB" b="1" dirty="0">
                <a:latin typeface="Times New Roman" pitchFamily="18" charset="0"/>
                <a:cs typeface="Times New Roman" pitchFamily="18" charset="0"/>
              </a:rPr>
              <a:t>Research questions </a:t>
            </a:r>
            <a:r>
              <a:rPr lang="en-GB" dirty="0">
                <a:latin typeface="Times New Roman" pitchFamily="18" charset="0"/>
                <a:cs typeface="Times New Roman" pitchFamily="18" charset="0"/>
              </a:rPr>
              <a:t>– RQ1: What is the most widely used programming language in IT sector in </a:t>
            </a:r>
            <a:r>
              <a:rPr lang="en-GB" dirty="0" err="1">
                <a:latin typeface="Times New Roman" pitchFamily="18" charset="0"/>
                <a:cs typeface="Times New Roman" pitchFamily="18" charset="0"/>
              </a:rPr>
              <a:t>Zrenjanin</a:t>
            </a:r>
            <a:r>
              <a:rPr lang="en-GB" dirty="0">
                <a:latin typeface="Times New Roman" pitchFamily="18" charset="0"/>
                <a:cs typeface="Times New Roman" pitchFamily="18" charset="0"/>
              </a:rPr>
              <a:t> city?</a:t>
            </a:r>
            <a:endParaRPr lang="en-US" dirty="0">
              <a:latin typeface="Times New Roman" pitchFamily="18" charset="0"/>
              <a:cs typeface="Times New Roman" pitchFamily="18" charset="0"/>
            </a:endParaRPr>
          </a:p>
          <a:p>
            <a:pPr lvl="0" algn="just"/>
            <a:r>
              <a:rPr lang="en-GB" b="1" dirty="0">
                <a:latin typeface="Times New Roman" pitchFamily="18" charset="0"/>
                <a:cs typeface="Times New Roman" pitchFamily="18" charset="0"/>
              </a:rPr>
              <a:t>Hypothesis</a:t>
            </a:r>
            <a:r>
              <a:rPr lang="en-GB" dirty="0">
                <a:latin typeface="Times New Roman" pitchFamily="18" charset="0"/>
                <a:cs typeface="Times New Roman" pitchFamily="18" charset="0"/>
              </a:rPr>
              <a:t> –  There are positive view that programming language C# is the largest representation in creating a website or application. </a:t>
            </a:r>
            <a:endParaRPr lang="en-US" dirty="0">
              <a:latin typeface="Times New Roman" pitchFamily="18" charset="0"/>
              <a:cs typeface="Times New Roman" pitchFamily="18" charset="0"/>
            </a:endParaRPr>
          </a:p>
          <a:p>
            <a:pPr lvl="0" algn="just"/>
            <a:r>
              <a:rPr lang="en-GB" b="1" dirty="0">
                <a:latin typeface="Times New Roman" pitchFamily="18" charset="0"/>
                <a:cs typeface="Times New Roman" pitchFamily="18" charset="0"/>
              </a:rPr>
              <a:t>Place and method of research </a:t>
            </a:r>
            <a:r>
              <a:rPr lang="en-GB" dirty="0">
                <a:latin typeface="Times New Roman" pitchFamily="18" charset="0"/>
                <a:cs typeface="Times New Roman" pitchFamily="18" charset="0"/>
              </a:rPr>
              <a:t>- Research will be conducted as theoretical and empirical research.  A survey was conducted and distributed to employees of companies in the IT sector in the </a:t>
            </a:r>
            <a:r>
              <a:rPr lang="en-GB" dirty="0" err="1">
                <a:latin typeface="Times New Roman" pitchFamily="18" charset="0"/>
                <a:cs typeface="Times New Roman" pitchFamily="18" charset="0"/>
              </a:rPr>
              <a:t>Zrenjanin</a:t>
            </a:r>
            <a:r>
              <a:rPr lang="en-GB" dirty="0">
                <a:latin typeface="Times New Roman" pitchFamily="18" charset="0"/>
                <a:cs typeface="Times New Roman" pitchFamily="18" charset="0"/>
              </a:rPr>
              <a:t> municipality, where the analysis shows which programming language is most represented in the IT sector in </a:t>
            </a:r>
            <a:r>
              <a:rPr lang="en-GB" dirty="0" err="1">
                <a:latin typeface="Times New Roman" pitchFamily="18" charset="0"/>
                <a:cs typeface="Times New Roman" pitchFamily="18" charset="0"/>
              </a:rPr>
              <a:t>Zrenjanin</a:t>
            </a:r>
            <a:r>
              <a:rPr lang="en-GB"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lgn="just"/>
            <a:r>
              <a:rPr lang="en-GB" b="1" dirty="0">
                <a:latin typeface="Times New Roman" pitchFamily="18" charset="0"/>
                <a:cs typeface="Times New Roman" pitchFamily="18" charset="0"/>
              </a:rPr>
              <a:t>Sample</a:t>
            </a:r>
            <a:r>
              <a:rPr lang="en-GB" dirty="0">
                <a:latin typeface="Times New Roman" pitchFamily="18" charset="0"/>
                <a:cs typeface="Times New Roman" pitchFamily="18" charset="0"/>
              </a:rPr>
              <a:t> - The survey conducted on this occasion in the period from December 10th to December 17th, 2018 and from December 10th to December 17th, 2019, included respondents from </a:t>
            </a:r>
            <a:r>
              <a:rPr lang="en-GB" dirty="0" err="1">
                <a:latin typeface="Times New Roman" pitchFamily="18" charset="0"/>
                <a:cs typeface="Times New Roman" pitchFamily="18" charset="0"/>
              </a:rPr>
              <a:t>Zrenjanin</a:t>
            </a:r>
            <a:r>
              <a:rPr lang="en-GB" dirty="0">
                <a:latin typeface="Times New Roman" pitchFamily="18" charset="0"/>
                <a:cs typeface="Times New Roman" pitchFamily="18" charset="0"/>
              </a:rPr>
              <a:t> in 2018 and 2019, who are employed in the IT sector, in four different companies operating in </a:t>
            </a:r>
            <a:r>
              <a:rPr lang="en-GB" dirty="0" err="1">
                <a:latin typeface="Times New Roman" pitchFamily="18" charset="0"/>
                <a:cs typeface="Times New Roman" pitchFamily="18" charset="0"/>
              </a:rPr>
              <a:t>Zrenjanin</a:t>
            </a:r>
            <a:r>
              <a:rPr lang="en-GB" dirty="0">
                <a:latin typeface="Times New Roman" pitchFamily="18" charset="0"/>
                <a:cs typeface="Times New Roman" pitchFamily="18" charset="0"/>
              </a:rPr>
              <a:t>. So, the same research was done twice, in 2018 and in 2019. Respondents are from several companies (four companies: Vega IT, </a:t>
            </a:r>
            <a:r>
              <a:rPr lang="en-GB" dirty="0" err="1">
                <a:latin typeface="Times New Roman" pitchFamily="18" charset="0"/>
                <a:cs typeface="Times New Roman" pitchFamily="18" charset="0"/>
              </a:rPr>
              <a:t>Lanaco</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Consulteer</a:t>
            </a:r>
            <a:r>
              <a:rPr lang="en-GB" dirty="0">
                <a:latin typeface="Times New Roman" pitchFamily="18" charset="0"/>
                <a:cs typeface="Times New Roman" pitchFamily="18" charset="0"/>
              </a:rPr>
              <a:t>, Levi 9) located in </a:t>
            </a:r>
            <a:r>
              <a:rPr lang="en-GB" dirty="0" err="1">
                <a:latin typeface="Times New Roman" pitchFamily="18" charset="0"/>
                <a:cs typeface="Times New Roman" pitchFamily="18" charset="0"/>
              </a:rPr>
              <a:t>Zrenjanin</a:t>
            </a:r>
            <a:r>
              <a:rPr lang="en-GB" dirty="0">
                <a:latin typeface="Times New Roman" pitchFamily="18" charset="0"/>
                <a:cs typeface="Times New Roman" pitchFamily="18" charset="0"/>
              </a:rPr>
              <a:t>, which are very successful and constantly employ people with relevant knowledge in IT.</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RESEARCH RESULTS</a:t>
            </a:r>
          </a:p>
        </p:txBody>
      </p:sp>
      <p:sp>
        <p:nvSpPr>
          <p:cNvPr id="3" name="Content Placeholder 2"/>
          <p:cNvSpPr>
            <a:spLocks noGrp="1"/>
          </p:cNvSpPr>
          <p:nvPr>
            <p:ph idx="1"/>
          </p:nvPr>
        </p:nvSpPr>
        <p:spPr/>
        <p:txBody>
          <a:bodyPr>
            <a:normAutofit fontScale="40000" lnSpcReduction="20000"/>
          </a:bodyPr>
          <a:lstStyle/>
          <a:p>
            <a:pPr marL="360000" algn="just">
              <a:lnSpc>
                <a:spcPct val="120000"/>
              </a:lnSpc>
            </a:pPr>
            <a:r>
              <a:rPr lang="en-GB" cap="all" dirty="0">
                <a:latin typeface="Times New Roman" pitchFamily="18" charset="0"/>
                <a:cs typeface="Times New Roman" pitchFamily="18" charset="0"/>
              </a:rPr>
              <a:t>This section presents the results of empirical research regarding the representation of programming languages in the IT sector in </a:t>
            </a:r>
            <a:r>
              <a:rPr lang="en-GB" cap="all" dirty="0" err="1">
                <a:latin typeface="Times New Roman" pitchFamily="18" charset="0"/>
                <a:cs typeface="Times New Roman" pitchFamily="18" charset="0"/>
              </a:rPr>
              <a:t>Zrenjanin</a:t>
            </a:r>
            <a:r>
              <a:rPr lang="en-GB" cap="all" dirty="0">
                <a:latin typeface="Times New Roman" pitchFamily="18" charset="0"/>
                <a:cs typeface="Times New Roman" pitchFamily="18" charset="0"/>
              </a:rPr>
              <a:t> city. The same survey was conducted in 2018. and in 2019. </a:t>
            </a:r>
            <a:r>
              <a:rPr lang="en-GB" cap="all" dirty="0" err="1">
                <a:latin typeface="Times New Roman" pitchFamily="18" charset="0"/>
                <a:cs typeface="Times New Roman" pitchFamily="18" charset="0"/>
              </a:rPr>
              <a:t>Respodents</a:t>
            </a:r>
            <a:r>
              <a:rPr lang="en-GB" cap="all" dirty="0">
                <a:latin typeface="Times New Roman" pitchFamily="18" charset="0"/>
                <a:cs typeface="Times New Roman" pitchFamily="18" charset="0"/>
              </a:rPr>
              <a:t> are male, over 20 years of age, from four different companies: Vega IT, </a:t>
            </a:r>
            <a:r>
              <a:rPr lang="en-GB" cap="all" dirty="0" err="1">
                <a:latin typeface="Times New Roman" pitchFamily="18" charset="0"/>
                <a:cs typeface="Times New Roman" pitchFamily="18" charset="0"/>
              </a:rPr>
              <a:t>Consulteer</a:t>
            </a:r>
            <a:r>
              <a:rPr lang="en-GB" cap="all" dirty="0">
                <a:latin typeface="Times New Roman" pitchFamily="18" charset="0"/>
                <a:cs typeface="Times New Roman" pitchFamily="18" charset="0"/>
              </a:rPr>
              <a:t> doo, </a:t>
            </a:r>
            <a:r>
              <a:rPr lang="en-GB" cap="all" dirty="0" err="1">
                <a:latin typeface="Times New Roman" pitchFamily="18" charset="0"/>
                <a:cs typeface="Times New Roman" pitchFamily="18" charset="0"/>
              </a:rPr>
              <a:t>Lanaco</a:t>
            </a:r>
            <a:r>
              <a:rPr lang="en-GB" cap="all" dirty="0">
                <a:latin typeface="Times New Roman" pitchFamily="18" charset="0"/>
                <a:cs typeface="Times New Roman" pitchFamily="18" charset="0"/>
              </a:rPr>
              <a:t> company, Levi 9, where all respondents worked for one year, two years or more than two years. </a:t>
            </a:r>
            <a:endParaRPr lang="sr-Latn-RS" cap="all" dirty="0" smtClean="0">
              <a:latin typeface="Times New Roman" pitchFamily="18" charset="0"/>
              <a:cs typeface="Times New Roman" pitchFamily="18" charset="0"/>
            </a:endParaRPr>
          </a:p>
          <a:p>
            <a:pPr marL="360000" algn="just">
              <a:lnSpc>
                <a:spcPct val="120000"/>
              </a:lnSpc>
            </a:pPr>
            <a:r>
              <a:rPr lang="en-GB" cap="all" dirty="0" smtClean="0">
                <a:latin typeface="Times New Roman" pitchFamily="18" charset="0"/>
                <a:cs typeface="Times New Roman" pitchFamily="18" charset="0"/>
              </a:rPr>
              <a:t>In </a:t>
            </a:r>
            <a:r>
              <a:rPr lang="en-GB" cap="all" dirty="0">
                <a:latin typeface="Times New Roman" pitchFamily="18" charset="0"/>
                <a:cs typeface="Times New Roman" pitchFamily="18" charset="0"/>
              </a:rPr>
              <a:t>2018. Respondents stated that they were working in the following programming languages: Typescript, C#, Java, </a:t>
            </a:r>
            <a:r>
              <a:rPr lang="en-GB" cap="all" dirty="0" err="1">
                <a:latin typeface="Times New Roman" pitchFamily="18" charset="0"/>
                <a:cs typeface="Times New Roman" pitchFamily="18" charset="0"/>
              </a:rPr>
              <a:t>Kotlin</a:t>
            </a:r>
            <a:r>
              <a:rPr lang="en-GB" cap="all" dirty="0">
                <a:latin typeface="Times New Roman" pitchFamily="18" charset="0"/>
                <a:cs typeface="Times New Roman" pitchFamily="18" charset="0"/>
              </a:rPr>
              <a:t> and in 2019.: C#, </a:t>
            </a:r>
            <a:r>
              <a:rPr lang="en-GB" cap="all" dirty="0" err="1">
                <a:latin typeface="Times New Roman" pitchFamily="18" charset="0"/>
                <a:cs typeface="Times New Roman" pitchFamily="18" charset="0"/>
              </a:rPr>
              <a:t>Javascript</a:t>
            </a:r>
            <a:r>
              <a:rPr lang="en-GB" cap="all" dirty="0">
                <a:latin typeface="Times New Roman" pitchFamily="18" charset="0"/>
                <a:cs typeface="Times New Roman" pitchFamily="18" charset="0"/>
              </a:rPr>
              <a:t> and Typescript. In 2018, respondents stated that they use C# because they have the most lightweight object - oriented programming language and because the code is highly transparent because complicated things can be easily solved, </a:t>
            </a:r>
            <a:r>
              <a:rPr lang="en-GB" cap="all" dirty="0" err="1">
                <a:latin typeface="Times New Roman" pitchFamily="18" charset="0"/>
                <a:cs typeface="Times New Roman" pitchFamily="18" charset="0"/>
              </a:rPr>
              <a:t>Kotlin</a:t>
            </a:r>
            <a:r>
              <a:rPr lang="en-GB" cap="all" dirty="0">
                <a:latin typeface="Times New Roman" pitchFamily="18" charset="0"/>
                <a:cs typeface="Times New Roman" pitchFamily="18" charset="0"/>
              </a:rPr>
              <a:t> because project so require and Java because that is what clients demand. In 2019, respondents answered that they use JavaScript to quickly build software solutions and implement business logic. They use C# because the company has a collaboration with Microsoft and because the build websites using C# based CMS. A typescript is used because it is the easiest to use AWS service. In 2018, when asked “is it a programming language they like to work?”, everyone </a:t>
            </a:r>
            <a:r>
              <a:rPr lang="en-GB" cap="all" dirty="0" err="1">
                <a:latin typeface="Times New Roman" pitchFamily="18" charset="0"/>
                <a:cs typeface="Times New Roman" pitchFamily="18" charset="0"/>
              </a:rPr>
              <a:t>escept</a:t>
            </a:r>
            <a:r>
              <a:rPr lang="en-GB" cap="all" dirty="0">
                <a:latin typeface="Times New Roman" pitchFamily="18" charset="0"/>
                <a:cs typeface="Times New Roman" pitchFamily="18" charset="0"/>
              </a:rPr>
              <a:t> one respondent are said ’YES’. In 2019 everyone stated that they like to work that programming language which use in firm.</a:t>
            </a:r>
            <a:endParaRPr lang="en-US" b="1" cap="all" dirty="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When asked "Which programming language would you like to use besides the one you already use and why", respondents in 2018 said that they would like to do Python because it is simple and easy to use because it offers many functions and PHP because of its performance. To the same question in 2019, respondents answered that they would like to react in order to improve the development of their mobile applications. After that, they said that </a:t>
            </a:r>
            <a:r>
              <a:rPr lang="en-US" dirty="0" err="1">
                <a:latin typeface="Times New Roman" pitchFamily="18" charset="0"/>
                <a:cs typeface="Times New Roman" pitchFamily="18" charset="0"/>
              </a:rPr>
              <a:t>Kotlin</a:t>
            </a:r>
            <a:r>
              <a:rPr lang="en-US" dirty="0">
                <a:latin typeface="Times New Roman" pitchFamily="18" charset="0"/>
                <a:cs typeface="Times New Roman" pitchFamily="18" charset="0"/>
              </a:rPr>
              <a:t> is the best language for creating an Android application, and some said that they would use Java because they never used an object-oriented programming language.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1373</Words>
  <Application>Microsoft Office PowerPoint</Application>
  <PresentationFormat>On-screen Show (4:3)</PresentationFormat>
  <Paragraphs>38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ITRO CONFERENCE  REPRESENTATION OF THE PROGRAMMING LANGUAGES IN IT SECTOR IN ZRENJANIN  </vt:lpstr>
      <vt:lpstr>Abstract</vt:lpstr>
      <vt:lpstr>INTRODUCTION</vt:lpstr>
      <vt:lpstr>RESEARCH METHODOLOGY </vt:lpstr>
      <vt:lpstr>EMPIRICAL RESEARCH RESULTS</vt:lpstr>
      <vt:lpstr>Slide 6</vt:lpstr>
      <vt:lpstr>Slide 7</vt:lpstr>
      <vt:lpstr>Slide 8</vt:lpstr>
      <vt:lpstr>Slide 9</vt:lpstr>
      <vt:lpstr>Slide 10</vt:lpstr>
      <vt:lpstr>Slide 11</vt:lpstr>
      <vt:lpstr>Slide 12</vt:lpstr>
      <vt:lpstr>Slide 13</vt:lpstr>
      <vt:lpstr>Slide 14</vt:lpstr>
      <vt:lpstr>Asked “Which programming languages are the most common in your company?”, in 2018 they listed C#, Java, Typescript, PHP, JavaScript, while in 2019 they said: C#, Java, JavaScript, PHP, Typescript, React js, VUE js, Angular, Ruby, Python. </vt:lpstr>
      <vt:lpstr>Slide 16</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Maja</dc:creator>
  <cp:lastModifiedBy>SusMAthEdu02</cp:lastModifiedBy>
  <cp:revision>32</cp:revision>
  <dcterms:created xsi:type="dcterms:W3CDTF">2020-10-13T09:51:14Z</dcterms:created>
  <dcterms:modified xsi:type="dcterms:W3CDTF">2020-10-23T13:45:27Z</dcterms:modified>
</cp:coreProperties>
</file>