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9" d="100"/>
          <a:sy n="69" d="100"/>
        </p:scale>
        <p:origin x="-654"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10/27/2020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10/27/2020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5E716E-C65A-42C1-BDB4-002940401A2D}"/>
              </a:ext>
            </a:extLst>
          </p:cNvPr>
          <p:cNvSpPr>
            <a:spLocks noGrp="1"/>
          </p:cNvSpPr>
          <p:nvPr>
            <p:ph type="ctrTitle"/>
          </p:nvPr>
        </p:nvSpPr>
        <p:spPr/>
        <p:txBody>
          <a:bodyPr>
            <a:normAutofit/>
          </a:bodyPr>
          <a:lstStyle/>
          <a:p>
            <a:r>
              <a:rPr lang="en-US" sz="3600" dirty="0"/>
              <a:t>Enhancing EFL students’ communicative skills by using learning Apps </a:t>
            </a:r>
          </a:p>
        </p:txBody>
      </p:sp>
      <p:sp>
        <p:nvSpPr>
          <p:cNvPr id="4" name="Rectangle 3">
            <a:extLst>
              <a:ext uri="{FF2B5EF4-FFF2-40B4-BE49-F238E27FC236}">
                <a16:creationId xmlns:a16="http://schemas.microsoft.com/office/drawing/2014/main" xmlns="" id="{DEEFA77A-E502-4D39-80D4-3BB05F8A4C81}"/>
              </a:ext>
            </a:extLst>
          </p:cNvPr>
          <p:cNvSpPr/>
          <p:nvPr/>
        </p:nvSpPr>
        <p:spPr>
          <a:xfrm>
            <a:off x="2792819" y="5107259"/>
            <a:ext cx="8584018" cy="979755"/>
          </a:xfrm>
          <a:prstGeom prst="rect">
            <a:avLst/>
          </a:prstGeom>
        </p:spPr>
        <p:txBody>
          <a:bodyPr wrap="square">
            <a:spAutoFit/>
          </a:bodyPr>
          <a:lstStyle/>
          <a:p>
            <a:pPr algn="ctr">
              <a:spcBef>
                <a:spcPts val="1800"/>
              </a:spcBef>
              <a:spcAft>
                <a:spcPts val="200"/>
              </a:spcAft>
            </a:pPr>
            <a:r>
              <a:rPr lang="en-US" sz="2000" dirty="0">
                <a:latin typeface="Times New Roman" panose="02020603050405020304" pitchFamily="18" charset="0"/>
                <a:ea typeface="SimSun" panose="02010600030101010101" pitchFamily="2" charset="-122"/>
              </a:rPr>
              <a:t>Merita Ismaili</a:t>
            </a:r>
            <a:endParaRPr lang="en-US" dirty="0">
              <a:latin typeface="Times New Roman" panose="02020603050405020304" pitchFamily="18" charset="0"/>
              <a:ea typeface="SimSun" panose="02010600030101010101" pitchFamily="2" charset="-122"/>
            </a:endParaRPr>
          </a:p>
          <a:p>
            <a:pPr algn="ctr"/>
            <a:r>
              <a:rPr lang="en-US" dirty="0">
                <a:latin typeface="Times New Roman" panose="02020603050405020304" pitchFamily="18" charset="0"/>
                <a:ea typeface="MS Mincho" panose="02020609040205080304" pitchFamily="49" charset="-128"/>
              </a:rPr>
              <a:t>* South East European University/Language center, Tetovo, RNM</a:t>
            </a:r>
            <a:endParaRPr lang="en-US" sz="1400" dirty="0">
              <a:latin typeface="Times New Roman" panose="02020603050405020304" pitchFamily="18" charset="0"/>
              <a:ea typeface="SimSun" panose="02010600030101010101" pitchFamily="2" charset="-122"/>
            </a:endParaRPr>
          </a:p>
          <a:p>
            <a:pPr algn="ctr"/>
            <a:r>
              <a:rPr lang="en-US" dirty="0">
                <a:latin typeface="Times New Roman" panose="02020603050405020304" pitchFamily="18" charset="0"/>
                <a:ea typeface="MS Mincho" panose="02020609040205080304" pitchFamily="49" charset="-128"/>
              </a:rPr>
              <a:t>merita.ismaili@seeu.edu.mk</a:t>
            </a:r>
            <a:endParaRPr lang="en-US" sz="1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xmlns="" val="402013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381FA0E-BA0B-4015-919E-F3E88610CC21}"/>
              </a:ext>
            </a:extLst>
          </p:cNvPr>
          <p:cNvSpPr/>
          <p:nvPr/>
        </p:nvSpPr>
        <p:spPr>
          <a:xfrm>
            <a:off x="1718929" y="584538"/>
            <a:ext cx="9689805" cy="1704569"/>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n-US" b="1" dirty="0">
                <a:latin typeface="Times New Roman" panose="02020603050405020304" pitchFamily="18" charset="0"/>
                <a:ea typeface="Calibri" panose="020F0502020204030204" pitchFamily="34" charset="0"/>
              </a:rPr>
              <a:t>The rapid growth of technology has offered trendy instructional tools for learning English as a foreign language. The world of technology develops fast, attracting new users, among which are university students. With the growing use of mobile technology, students can take advantage of mobile apps to improve their English competence.</a:t>
            </a:r>
            <a:endParaRPr lang="en-US" sz="2000" dirty="0">
              <a:effectLst/>
              <a:latin typeface="Times New Roman" panose="02020603050405020304" pitchFamily="18" charset="0"/>
              <a:ea typeface="SimSun" panose="02010600030101010101" pitchFamily="2" charset="-122"/>
            </a:endParaRPr>
          </a:p>
        </p:txBody>
      </p:sp>
      <p:sp>
        <p:nvSpPr>
          <p:cNvPr id="5" name="Rectangle 4">
            <a:extLst>
              <a:ext uri="{FF2B5EF4-FFF2-40B4-BE49-F238E27FC236}">
                <a16:creationId xmlns:a16="http://schemas.microsoft.com/office/drawing/2014/main" xmlns="" id="{14E24AD9-30CD-4144-AB55-D01FBAF42052}"/>
              </a:ext>
            </a:extLst>
          </p:cNvPr>
          <p:cNvSpPr/>
          <p:nvPr/>
        </p:nvSpPr>
        <p:spPr>
          <a:xfrm>
            <a:off x="1718928" y="3061648"/>
            <a:ext cx="9604745" cy="1704569"/>
          </a:xfrm>
          <a:prstGeom prst="rect">
            <a:avLst/>
          </a:prstGeom>
        </p:spPr>
        <p:txBody>
          <a:bodyPr wrap="square">
            <a:spAutoFit/>
          </a:bodyPr>
          <a:lstStyle/>
          <a:p>
            <a:pPr marL="285750" indent="-285750">
              <a:lnSpc>
                <a:spcPct val="150000"/>
              </a:lnSpc>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With the popularization of mobile technology and the explosion of apps, university students can use mobile apps to improve their English ability. </a:t>
            </a:r>
          </a:p>
          <a:p>
            <a:pPr>
              <a:lnSpc>
                <a:spcPct val="150000"/>
              </a:lnSpc>
            </a:pPr>
            <a:endParaRPr lang="en-US" b="1"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There is considerable enthusiasm for using apps to support learning using multimedia. </a:t>
            </a:r>
          </a:p>
        </p:txBody>
      </p:sp>
      <p:sp>
        <p:nvSpPr>
          <p:cNvPr id="6" name="Rectangle 5">
            <a:extLst>
              <a:ext uri="{FF2B5EF4-FFF2-40B4-BE49-F238E27FC236}">
                <a16:creationId xmlns:a16="http://schemas.microsoft.com/office/drawing/2014/main" xmlns="" id="{B5A79FB9-6EC0-40A0-B1DC-4E37D9706753}"/>
              </a:ext>
            </a:extLst>
          </p:cNvPr>
          <p:cNvSpPr/>
          <p:nvPr/>
        </p:nvSpPr>
        <p:spPr>
          <a:xfrm>
            <a:off x="1793357" y="5125191"/>
            <a:ext cx="9817395" cy="1289071"/>
          </a:xfrm>
          <a:prstGeom prst="rect">
            <a:avLst/>
          </a:prstGeom>
        </p:spPr>
        <p:txBody>
          <a:bodyPr wrap="square">
            <a:spAutoFit/>
          </a:bodyPr>
          <a:lstStyle/>
          <a:p>
            <a:pPr marL="285750" indent="-285750">
              <a:lnSpc>
                <a:spcPct val="150000"/>
              </a:lnSpc>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The finding suggests that the new learning approach is effective and helpful for students to improve English by using their mobile devices, they are willing to use apps to learn English with self-regulated learning approach instead of traditional learning approach</a:t>
            </a:r>
          </a:p>
        </p:txBody>
      </p:sp>
    </p:spTree>
    <p:extLst>
      <p:ext uri="{BB962C8B-B14F-4D97-AF65-F5344CB8AC3E}">
        <p14:creationId xmlns:p14="http://schemas.microsoft.com/office/powerpoint/2010/main" xmlns="" val="141121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4D7CFD-F995-4533-AE0C-27B07920CE32}"/>
              </a:ext>
            </a:extLst>
          </p:cNvPr>
          <p:cNvSpPr/>
          <p:nvPr/>
        </p:nvSpPr>
        <p:spPr>
          <a:xfrm>
            <a:off x="1389321" y="308643"/>
            <a:ext cx="9976884" cy="1293111"/>
          </a:xfrm>
          <a:prstGeom prst="rect">
            <a:avLst/>
          </a:prstGeom>
        </p:spPr>
        <p:txBody>
          <a:bodyPr wrap="square">
            <a:spAutoFit/>
          </a:bodyPr>
          <a:lstStyle/>
          <a:p>
            <a:pPr marL="285750" indent="-285750">
              <a:lnSpc>
                <a:spcPct val="150000"/>
              </a:lnSpc>
              <a:buFont typeface="Wingdings" panose="05000000000000000000" pitchFamily="2" charset="2"/>
              <a:buChar char="q"/>
            </a:pPr>
            <a:r>
              <a:rPr lang="en-US" b="1" dirty="0">
                <a:latin typeface="Times New Roman" panose="02020603050405020304" pitchFamily="18" charset="0"/>
                <a:ea typeface="Calibri" panose="020F0502020204030204" pitchFamily="34" charset="0"/>
              </a:rPr>
              <a:t>This paper will reveal the effects of using Apps as an -learning tool for teaching EFL among university students. Different Apps were used to facilitate communication between the teacher and students and restructure the learning workflow.</a:t>
            </a:r>
            <a:endParaRPr lang="en-US" dirty="0"/>
          </a:p>
        </p:txBody>
      </p:sp>
      <p:sp>
        <p:nvSpPr>
          <p:cNvPr id="5" name="Rectangle 4">
            <a:extLst>
              <a:ext uri="{FF2B5EF4-FFF2-40B4-BE49-F238E27FC236}">
                <a16:creationId xmlns:a16="http://schemas.microsoft.com/office/drawing/2014/main" xmlns="" id="{2D953BF1-376D-433F-9666-175ED0F63FEB}"/>
              </a:ext>
            </a:extLst>
          </p:cNvPr>
          <p:cNvSpPr/>
          <p:nvPr/>
        </p:nvSpPr>
        <p:spPr>
          <a:xfrm>
            <a:off x="1389320" y="2135889"/>
            <a:ext cx="10349023" cy="1293111"/>
          </a:xfrm>
          <a:prstGeom prst="rect">
            <a:avLst/>
          </a:prstGeom>
        </p:spPr>
        <p:txBody>
          <a:bodyPr wrap="square">
            <a:spAutoFit/>
          </a:bodyPr>
          <a:lstStyle/>
          <a:p>
            <a:pPr marL="285750" indent="-285750">
              <a:lnSpc>
                <a:spcPct val="150000"/>
              </a:lnSpc>
              <a:buFont typeface="Wingdings" panose="05000000000000000000" pitchFamily="2" charset="2"/>
              <a:buChar char="q"/>
            </a:pPr>
            <a:r>
              <a:rPr lang="en-US" b="1" dirty="0">
                <a:latin typeface="Times New Roman" panose="02020603050405020304" pitchFamily="18" charset="0"/>
                <a:ea typeface="Calibri" panose="020F0502020204030204" pitchFamily="34" charset="0"/>
              </a:rPr>
              <a:t>E-learning technologies offer learners control over the content, learning sequence, pace of learning, time, and often media, allowing them to tailor their experiences to meet their learning objectives (Jethro, Grace&amp; Thomas 2012).</a:t>
            </a:r>
            <a:endParaRPr lang="en-US" dirty="0"/>
          </a:p>
        </p:txBody>
      </p:sp>
      <p:sp>
        <p:nvSpPr>
          <p:cNvPr id="6" name="Rectangle 5">
            <a:extLst>
              <a:ext uri="{FF2B5EF4-FFF2-40B4-BE49-F238E27FC236}">
                <a16:creationId xmlns:a16="http://schemas.microsoft.com/office/drawing/2014/main" xmlns="" id="{97631F7F-6162-43CA-A367-8B0B615932CA}"/>
              </a:ext>
            </a:extLst>
          </p:cNvPr>
          <p:cNvSpPr/>
          <p:nvPr/>
        </p:nvSpPr>
        <p:spPr>
          <a:xfrm>
            <a:off x="1389319" y="3747049"/>
            <a:ext cx="10349023" cy="1289071"/>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q"/>
            </a:pPr>
            <a:r>
              <a:rPr lang="en-US" b="1" dirty="0">
                <a:latin typeface="Times New Roman" panose="02020603050405020304" pitchFamily="18" charset="0"/>
                <a:ea typeface="Calibri" panose="020F0502020204030204" pitchFamily="34" charset="0"/>
              </a:rPr>
              <a:t>One of the biggest advantages of using Apps in language teaching is that it helps students and teachers communicate instantaneously. It endorses paperless communication and allows teachers to create classes, post assignments, organize folders, and view work in real-time.</a:t>
            </a:r>
            <a:endParaRPr lang="en-US" sz="20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xmlns="" val="400013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A93D84C-2D9D-4742-B5C3-758EE61C293D}"/>
              </a:ext>
            </a:extLst>
          </p:cNvPr>
          <p:cNvSpPr/>
          <p:nvPr/>
        </p:nvSpPr>
        <p:spPr>
          <a:xfrm>
            <a:off x="1314893" y="105244"/>
            <a:ext cx="10051312" cy="4201599"/>
          </a:xfrm>
          <a:prstGeom prst="rect">
            <a:avLst/>
          </a:prstGeom>
        </p:spPr>
        <p:txBody>
          <a:bodyPr wrap="square">
            <a:spAutoFit/>
          </a:bodyPr>
          <a:lstStyle/>
          <a:p>
            <a:pPr>
              <a:lnSpc>
                <a:spcPct val="150000"/>
              </a:lnSpc>
            </a:pPr>
            <a:r>
              <a:rPr lang="en-US" b="1" dirty="0">
                <a:latin typeface="Times New Roman" panose="02020603050405020304" pitchFamily="18" charset="0"/>
                <a:ea typeface="Calibri" panose="020F0502020204030204" pitchFamily="34" charset="0"/>
              </a:rPr>
              <a:t>Activities and resources which are presented by E-learning are represented with an analysis of how they can be used to advance the language skills and autonomous learning of EFL students. </a:t>
            </a:r>
          </a:p>
          <a:p>
            <a:pPr>
              <a:lnSpc>
                <a:spcPct val="150000"/>
              </a:lnSpc>
            </a:pPr>
            <a:endParaRPr lang="en-US" b="1" dirty="0">
              <a:latin typeface="Times New Roman" panose="02020603050405020304" pitchFamily="18" charset="0"/>
              <a:ea typeface="Calibri" panose="020F0502020204030204" pitchFamily="34" charset="0"/>
            </a:endParaRPr>
          </a:p>
          <a:p>
            <a:pPr>
              <a:lnSpc>
                <a:spcPct val="150000"/>
              </a:lnSpc>
            </a:pPr>
            <a:r>
              <a:rPr lang="en-US" b="1" dirty="0">
                <a:latin typeface="Times New Roman" panose="02020603050405020304" pitchFamily="18" charset="0"/>
                <a:ea typeface="Calibri" panose="020F0502020204030204" pitchFamily="34" charset="0"/>
              </a:rPr>
              <a:t>In this aspect, Google classroom helps students’ organization by putting all assignments and work in one safe place. </a:t>
            </a:r>
          </a:p>
          <a:p>
            <a:pPr>
              <a:lnSpc>
                <a:spcPct val="150000"/>
              </a:lnSpc>
            </a:pPr>
            <a:endParaRPr lang="en-US" b="1" dirty="0">
              <a:latin typeface="Times New Roman" panose="02020603050405020304" pitchFamily="18" charset="0"/>
              <a:ea typeface="Calibri" panose="020F0502020204030204" pitchFamily="34" charset="0"/>
            </a:endParaRPr>
          </a:p>
          <a:p>
            <a:pPr>
              <a:lnSpc>
                <a:spcPct val="150000"/>
              </a:lnSpc>
            </a:pPr>
            <a:r>
              <a:rPr lang="en-US" b="1" dirty="0">
                <a:latin typeface="Times New Roman" panose="02020603050405020304" pitchFamily="18" charset="0"/>
                <a:ea typeface="Calibri" panose="020F0502020204030204" pitchFamily="34" charset="0"/>
              </a:rPr>
              <a:t>It also helps teachers with creating, copying, assigning, supervising, collecting, grading, and returning work to students, which usually requires a great deal of time and steps. </a:t>
            </a:r>
          </a:p>
          <a:p>
            <a:pPr>
              <a:lnSpc>
                <a:spcPct val="150000"/>
              </a:lnSpc>
            </a:pPr>
            <a:endParaRPr lang="en-US" b="1" dirty="0">
              <a:latin typeface="Times New Roman" panose="02020603050405020304" pitchFamily="18" charset="0"/>
              <a:ea typeface="Calibri" panose="020F0502020204030204" pitchFamily="34" charset="0"/>
            </a:endParaRPr>
          </a:p>
          <a:p>
            <a:pPr>
              <a:lnSpc>
                <a:spcPct val="150000"/>
              </a:lnSpc>
            </a:pPr>
            <a:r>
              <a:rPr lang="en-US" b="1" dirty="0">
                <a:latin typeface="Times New Roman" panose="02020603050405020304" pitchFamily="18" charset="0"/>
                <a:ea typeface="Calibri" panose="020F0502020204030204" pitchFamily="34" charset="0"/>
              </a:rPr>
              <a:t>Google Classroom simplifies these tasks by merging, removing, or organizing them. </a:t>
            </a:r>
            <a:endParaRPr lang="en-US" b="1" dirty="0"/>
          </a:p>
        </p:txBody>
      </p:sp>
    </p:spTree>
    <p:extLst>
      <p:ext uri="{BB962C8B-B14F-4D97-AF65-F5344CB8AC3E}">
        <p14:creationId xmlns:p14="http://schemas.microsoft.com/office/powerpoint/2010/main" xmlns="" val="398106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BBF9C36-38AB-476E-B21B-BE4EE27CAA82}"/>
              </a:ext>
            </a:extLst>
          </p:cNvPr>
          <p:cNvSpPr/>
          <p:nvPr/>
        </p:nvSpPr>
        <p:spPr>
          <a:xfrm>
            <a:off x="1293627" y="449408"/>
            <a:ext cx="10189535" cy="2226700"/>
          </a:xfrm>
          <a:prstGeom prst="rect">
            <a:avLst/>
          </a:prstGeom>
        </p:spPr>
        <p:txBody>
          <a:bodyPr wrap="square">
            <a:spAutoFit/>
          </a:bodyPr>
          <a:lstStyle/>
          <a:p>
            <a:pPr algn="just">
              <a:lnSpc>
                <a:spcPct val="150000"/>
              </a:lnSpc>
              <a:spcAft>
                <a:spcPts val="800"/>
              </a:spcAft>
            </a:pPr>
            <a:r>
              <a:rPr lang="en-US" b="1" dirty="0">
                <a:latin typeface="Times New Roman" panose="02020603050405020304" pitchFamily="18" charset="0"/>
                <a:ea typeface="Calibri" panose="020F0502020204030204" pitchFamily="34" charset="0"/>
              </a:rPr>
              <a:t>Method</a:t>
            </a:r>
            <a:endParaRPr lang="en-US" b="1" dirty="0">
              <a:latin typeface="Times New Roman" panose="02020603050405020304" pitchFamily="18" charset="0"/>
              <a:ea typeface="SimSun" panose="02010600030101010101" pitchFamily="2" charset="-122"/>
            </a:endParaRPr>
          </a:p>
          <a:p>
            <a:pPr>
              <a:lnSpc>
                <a:spcPct val="150000"/>
              </a:lnSpc>
            </a:pPr>
            <a:r>
              <a:rPr lang="en-US" b="1" dirty="0">
                <a:latin typeface="Times New Roman" panose="02020603050405020304" pitchFamily="18" charset="0"/>
                <a:ea typeface="Calibri" panose="020F0502020204030204" pitchFamily="34" charset="0"/>
              </a:rPr>
              <a:t>In this paper, we wanted to relate ESP students’ experience of participating in a blended ESP course. Our research aimed to see whether students were satisfied with using Google Classroom in an ESP context and to learn about their perception of the advantages and disadvantages of using Google classroom</a:t>
            </a:r>
            <a:endParaRPr lang="en-US" b="1" dirty="0"/>
          </a:p>
        </p:txBody>
      </p:sp>
      <p:sp>
        <p:nvSpPr>
          <p:cNvPr id="5" name="Rectangle 4">
            <a:extLst>
              <a:ext uri="{FF2B5EF4-FFF2-40B4-BE49-F238E27FC236}">
                <a16:creationId xmlns:a16="http://schemas.microsoft.com/office/drawing/2014/main" xmlns="" id="{60A470F1-5D73-4F2E-A669-19FB403E620D}"/>
              </a:ext>
            </a:extLst>
          </p:cNvPr>
          <p:cNvSpPr/>
          <p:nvPr/>
        </p:nvSpPr>
        <p:spPr>
          <a:xfrm>
            <a:off x="1293626" y="3030027"/>
            <a:ext cx="10189535" cy="2124108"/>
          </a:xfrm>
          <a:prstGeom prst="rect">
            <a:avLst/>
          </a:prstGeom>
        </p:spPr>
        <p:txBody>
          <a:bodyPr wrap="square">
            <a:spAutoFit/>
          </a:bodyPr>
          <a:lstStyle/>
          <a:p>
            <a:pPr>
              <a:lnSpc>
                <a:spcPct val="150000"/>
              </a:lnSpc>
            </a:pPr>
            <a:r>
              <a:rPr lang="en-US" b="1" dirty="0">
                <a:latin typeface="Times New Roman" panose="02020603050405020304" pitchFamily="18" charset="0"/>
                <a:ea typeface="Calibri" panose="020F0502020204030204" pitchFamily="34" charset="0"/>
              </a:rPr>
              <a:t>Prior to the questionnaire, students were given materials on Google Classroom, namely the lessons that had been previously taught. Moreover, different types of assignments and quizzes were in disposal so that the students could practice and prepare for the examination. To encourage students’ participation, they were informed that they would be awarded points for participation, which would be calculated with their final grades</a:t>
            </a:r>
            <a:endParaRPr lang="en-US" b="1" dirty="0"/>
          </a:p>
        </p:txBody>
      </p:sp>
    </p:spTree>
    <p:extLst>
      <p:ext uri="{BB962C8B-B14F-4D97-AF65-F5344CB8AC3E}">
        <p14:creationId xmlns:p14="http://schemas.microsoft.com/office/powerpoint/2010/main" xmlns="" val="255630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1396C63-D0D1-45F5-9C09-37F96862B634}"/>
              </a:ext>
            </a:extLst>
          </p:cNvPr>
          <p:cNvSpPr/>
          <p:nvPr/>
        </p:nvSpPr>
        <p:spPr>
          <a:xfrm>
            <a:off x="1421218" y="337214"/>
            <a:ext cx="10083210" cy="2222660"/>
          </a:xfrm>
          <a:prstGeom prst="rect">
            <a:avLst/>
          </a:prstGeom>
        </p:spPr>
        <p:txBody>
          <a:bodyPr wrap="square">
            <a:spAutoFit/>
          </a:bodyPr>
          <a:lstStyle/>
          <a:p>
            <a:pPr algn="just">
              <a:lnSpc>
                <a:spcPct val="150000"/>
              </a:lnSpc>
              <a:spcAft>
                <a:spcPts val="800"/>
              </a:spcAft>
            </a:pPr>
            <a:r>
              <a:rPr lang="en-US" b="1" dirty="0">
                <a:latin typeface="Times New Roman" panose="02020603050405020304" pitchFamily="18" charset="0"/>
                <a:ea typeface="Calibri" panose="020F0502020204030204" pitchFamily="34" charset="0"/>
              </a:rPr>
              <a:t>Participants</a:t>
            </a:r>
            <a:endParaRPr lang="en-US" b="1" dirty="0">
              <a:latin typeface="Times New Roman" panose="02020603050405020304" pitchFamily="18" charset="0"/>
              <a:ea typeface="SimSun" panose="02010600030101010101" pitchFamily="2" charset="-122"/>
            </a:endParaRPr>
          </a:p>
          <a:p>
            <a:pPr algn="just">
              <a:lnSpc>
                <a:spcPct val="150000"/>
              </a:lnSpc>
              <a:spcAft>
                <a:spcPts val="800"/>
              </a:spcAft>
            </a:pPr>
            <a:r>
              <a:rPr lang="en-US" b="1" dirty="0">
                <a:latin typeface="Times New Roman" panose="02020603050405020304" pitchFamily="18" charset="0"/>
                <a:ea typeface="Calibri" panose="020F0502020204030204" pitchFamily="34" charset="0"/>
              </a:rPr>
              <a:t>    The participants in this study are thirty-six SEEU undergraduate students, between the ages of 18-25, male and female, all in the multicultural classroom setting. Their level of proficiency is upper intermediate to advanced level. They study Law and take English for Specific Purposes classes as mandatory courses.</a:t>
            </a:r>
            <a:endParaRPr lang="en-US" b="1" dirty="0">
              <a:effectLst/>
              <a:latin typeface="Times New Roman" panose="02020603050405020304" pitchFamily="18" charset="0"/>
              <a:ea typeface="SimSun" panose="02010600030101010101" pitchFamily="2" charset="-122"/>
            </a:endParaRPr>
          </a:p>
        </p:txBody>
      </p:sp>
      <p:sp>
        <p:nvSpPr>
          <p:cNvPr id="5" name="Rectangle 4">
            <a:extLst>
              <a:ext uri="{FF2B5EF4-FFF2-40B4-BE49-F238E27FC236}">
                <a16:creationId xmlns:a16="http://schemas.microsoft.com/office/drawing/2014/main" xmlns="" id="{205F6D45-7D44-4F5E-8820-F469348024A6}"/>
              </a:ext>
            </a:extLst>
          </p:cNvPr>
          <p:cNvSpPr/>
          <p:nvPr/>
        </p:nvSpPr>
        <p:spPr>
          <a:xfrm>
            <a:off x="1421218" y="3080414"/>
            <a:ext cx="10540410" cy="2222660"/>
          </a:xfrm>
          <a:prstGeom prst="rect">
            <a:avLst/>
          </a:prstGeom>
        </p:spPr>
        <p:txBody>
          <a:bodyPr wrap="square">
            <a:spAutoFit/>
          </a:bodyPr>
          <a:lstStyle/>
          <a:p>
            <a:pPr algn="just">
              <a:lnSpc>
                <a:spcPct val="150000"/>
              </a:lnSpc>
              <a:spcAft>
                <a:spcPts val="800"/>
              </a:spcAft>
            </a:pPr>
            <a:r>
              <a:rPr lang="en-US" b="1" dirty="0">
                <a:latin typeface="Times New Roman" panose="02020603050405020304" pitchFamily="18" charset="0"/>
                <a:ea typeface="Calibri" panose="020F0502020204030204" pitchFamily="34" charset="0"/>
              </a:rPr>
              <a:t>Instruments</a:t>
            </a:r>
            <a:endParaRPr lang="en-US" b="1" dirty="0">
              <a:latin typeface="Times New Roman" panose="02020603050405020304" pitchFamily="18" charset="0"/>
              <a:ea typeface="SimSun" panose="02010600030101010101" pitchFamily="2" charset="-122"/>
            </a:endParaRPr>
          </a:p>
          <a:p>
            <a:pPr algn="just">
              <a:lnSpc>
                <a:spcPct val="150000"/>
              </a:lnSpc>
              <a:spcAft>
                <a:spcPts val="800"/>
              </a:spcAft>
            </a:pPr>
            <a:r>
              <a:rPr lang="en-US" b="1" dirty="0">
                <a:latin typeface="Times New Roman" panose="02020603050405020304" pitchFamily="18" charset="0"/>
                <a:ea typeface="Calibri" panose="020F0502020204030204" pitchFamily="34" charset="0"/>
              </a:rPr>
              <a:t>Study data were collected through student questionnaires that assessed their attitudes toward using Google classroom. The questionnaires were designed in the form of a 5-point Likert scale ranging from "Strongly Disagree" to "Strongly Agree” with values 1-5 assigned to each alternative. The teacher had posted the questionnaire in Google classroom.</a:t>
            </a:r>
            <a:endParaRPr lang="en-US" b="1"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xmlns="" val="268346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6A304754-7137-47E5-806A-FFD3B7680EF2}"/>
              </a:ext>
            </a:extLst>
          </p:cNvPr>
          <p:cNvPicPr>
            <a:picLocks noChangeAspect="1"/>
          </p:cNvPicPr>
          <p:nvPr/>
        </p:nvPicPr>
        <p:blipFill>
          <a:blip r:embed="rId2"/>
          <a:stretch>
            <a:fillRect/>
          </a:stretch>
        </p:blipFill>
        <p:spPr>
          <a:xfrm>
            <a:off x="1839432" y="1239291"/>
            <a:ext cx="7899992" cy="5618709"/>
          </a:xfrm>
          <a:prstGeom prst="rect">
            <a:avLst/>
          </a:prstGeom>
        </p:spPr>
      </p:pic>
      <p:sp>
        <p:nvSpPr>
          <p:cNvPr id="5" name="Rectangle 4">
            <a:extLst>
              <a:ext uri="{FF2B5EF4-FFF2-40B4-BE49-F238E27FC236}">
                <a16:creationId xmlns:a16="http://schemas.microsoft.com/office/drawing/2014/main" xmlns="" id="{314E6BB0-510A-4436-8BD2-60CAE2427A6A}"/>
              </a:ext>
            </a:extLst>
          </p:cNvPr>
          <p:cNvSpPr/>
          <p:nvPr/>
        </p:nvSpPr>
        <p:spPr>
          <a:xfrm>
            <a:off x="1080977" y="223284"/>
            <a:ext cx="10285228" cy="1045286"/>
          </a:xfrm>
          <a:prstGeom prst="rect">
            <a:avLst/>
          </a:prstGeom>
        </p:spPr>
        <p:txBody>
          <a:bodyPr wrap="square">
            <a:spAutoFit/>
          </a:bodyPr>
          <a:lstStyle/>
          <a:p>
            <a:pPr algn="just">
              <a:lnSpc>
                <a:spcPct val="107000"/>
              </a:lnSpc>
              <a:spcAft>
                <a:spcPts val="800"/>
              </a:spcAft>
            </a:pPr>
            <a:r>
              <a:rPr lang="en-US" b="1" dirty="0">
                <a:latin typeface="Times New Roman" panose="02020603050405020304" pitchFamily="18" charset="0"/>
                <a:ea typeface="Calibri" panose="020F0502020204030204" pitchFamily="34" charset="0"/>
              </a:rPr>
              <a:t>Results</a:t>
            </a:r>
            <a:endParaRPr lang="en-US" b="1" dirty="0">
              <a:latin typeface="Times New Roman" panose="02020603050405020304" pitchFamily="18" charset="0"/>
              <a:ea typeface="SimSun" panose="02010600030101010101" pitchFamily="2" charset="-122"/>
            </a:endParaRPr>
          </a:p>
          <a:p>
            <a:r>
              <a:rPr lang="en-US" b="1" dirty="0">
                <a:latin typeface="Times New Roman" panose="02020603050405020304" pitchFamily="18" charset="0"/>
                <a:ea typeface="Calibri" panose="020F0502020204030204" pitchFamily="34" charset="0"/>
              </a:rPr>
              <a:t>When it comes to using Google classroom in an ESP context, most students claimed that using Google Classroom had positive effects on their learning. </a:t>
            </a:r>
            <a:endParaRPr lang="en-US" b="1" dirty="0"/>
          </a:p>
        </p:txBody>
      </p:sp>
    </p:spTree>
    <p:extLst>
      <p:ext uri="{BB962C8B-B14F-4D97-AF65-F5344CB8AC3E}">
        <p14:creationId xmlns:p14="http://schemas.microsoft.com/office/powerpoint/2010/main" xmlns="" val="233049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DEE9A4F-7CBE-43C1-8737-C127B68423A3}"/>
              </a:ext>
            </a:extLst>
          </p:cNvPr>
          <p:cNvSpPr/>
          <p:nvPr/>
        </p:nvSpPr>
        <p:spPr>
          <a:xfrm>
            <a:off x="1265274" y="595423"/>
            <a:ext cx="10079666" cy="5550687"/>
          </a:xfrm>
          <a:prstGeom prst="rect">
            <a:avLst/>
          </a:prstGeom>
        </p:spPr>
        <p:txBody>
          <a:bodyPr wrap="square">
            <a:spAutoFit/>
          </a:bodyPr>
          <a:lstStyle/>
          <a:p>
            <a:pPr algn="just">
              <a:lnSpc>
                <a:spcPct val="150000"/>
              </a:lnSpc>
              <a:spcAft>
                <a:spcPts val="800"/>
              </a:spcAft>
            </a:pPr>
            <a:r>
              <a:rPr lang="en-US" b="1" dirty="0">
                <a:latin typeface="Times New Roman" panose="02020603050405020304" pitchFamily="18" charset="0"/>
                <a:ea typeface="Calibri" panose="020F0502020204030204" pitchFamily="34" charset="0"/>
              </a:rPr>
              <a:t>Conclusion</a:t>
            </a:r>
            <a:endParaRPr lang="en-US" b="1" dirty="0">
              <a:latin typeface="Times New Roman" panose="02020603050405020304" pitchFamily="18" charset="0"/>
              <a:ea typeface="SimSun" panose="02010600030101010101" pitchFamily="2" charset="-122"/>
            </a:endParaRPr>
          </a:p>
          <a:p>
            <a:pPr>
              <a:lnSpc>
                <a:spcPct val="150000"/>
              </a:lnSpc>
            </a:pPr>
            <a:r>
              <a:rPr lang="en-US" b="1" dirty="0">
                <a:latin typeface="Times New Roman" panose="02020603050405020304" pitchFamily="18" charset="0"/>
                <a:ea typeface="Calibri" panose="020F0502020204030204" pitchFamily="34" charset="0"/>
              </a:rPr>
              <a:t>Considering the students’ responses, it can be argued that digitalization in the classroom has become a necessity.</a:t>
            </a:r>
          </a:p>
          <a:p>
            <a:pPr>
              <a:lnSpc>
                <a:spcPct val="150000"/>
              </a:lnSpc>
            </a:pPr>
            <a:r>
              <a:rPr lang="en-US" b="1" dirty="0">
                <a:latin typeface="Times New Roman" panose="02020603050405020304" pitchFamily="18" charset="0"/>
                <a:ea typeface="Calibri" panose="020F0502020204030204" pitchFamily="34" charset="0"/>
              </a:rPr>
              <a:t> The study revealed that the best option is blended learning. </a:t>
            </a:r>
          </a:p>
          <a:p>
            <a:pPr>
              <a:lnSpc>
                <a:spcPct val="150000"/>
              </a:lnSpc>
            </a:pPr>
            <a:endParaRPr lang="en-US" b="1" dirty="0">
              <a:latin typeface="Times New Roman" panose="02020603050405020304" pitchFamily="18" charset="0"/>
              <a:ea typeface="Calibri" panose="020F0502020204030204" pitchFamily="34" charset="0"/>
            </a:endParaRPr>
          </a:p>
          <a:p>
            <a:pPr>
              <a:lnSpc>
                <a:spcPct val="150000"/>
              </a:lnSpc>
            </a:pPr>
            <a:r>
              <a:rPr lang="en-US" b="1" dirty="0">
                <a:latin typeface="Times New Roman" panose="02020603050405020304" pitchFamily="18" charset="0"/>
                <a:ea typeface="Calibri" panose="020F0502020204030204" pitchFamily="34" charset="0"/>
              </a:rPr>
              <a:t>Most respondents pointed at the possibility of choosing time and place that suited them as an advantage. </a:t>
            </a:r>
          </a:p>
          <a:p>
            <a:pPr>
              <a:lnSpc>
                <a:spcPct val="150000"/>
              </a:lnSpc>
            </a:pPr>
            <a:endParaRPr lang="en-US" b="1" dirty="0">
              <a:latin typeface="Times New Roman" panose="02020603050405020304" pitchFamily="18" charset="0"/>
              <a:ea typeface="Calibri" panose="020F0502020204030204" pitchFamily="34" charset="0"/>
            </a:endParaRPr>
          </a:p>
          <a:p>
            <a:pPr>
              <a:lnSpc>
                <a:spcPct val="150000"/>
              </a:lnSpc>
            </a:pPr>
            <a:r>
              <a:rPr lang="en-US" b="1" dirty="0">
                <a:latin typeface="Times New Roman" panose="02020603050405020304" pitchFamily="18" charset="0"/>
                <a:ea typeface="Calibri" panose="020F0502020204030204" pitchFamily="34" charset="0"/>
              </a:rPr>
              <a:t>On the other hand, the impossibility to have enough face to face contact with a teacher and other colleagues was counted as a disadvantage. </a:t>
            </a:r>
          </a:p>
          <a:p>
            <a:pPr>
              <a:lnSpc>
                <a:spcPct val="150000"/>
              </a:lnSpc>
            </a:pPr>
            <a:endParaRPr lang="en-US" b="1" dirty="0">
              <a:latin typeface="Times New Roman" panose="02020603050405020304" pitchFamily="18" charset="0"/>
              <a:ea typeface="Calibri" panose="020F0502020204030204" pitchFamily="34" charset="0"/>
            </a:endParaRPr>
          </a:p>
          <a:p>
            <a:pPr>
              <a:lnSpc>
                <a:spcPct val="150000"/>
              </a:lnSpc>
            </a:pPr>
            <a:r>
              <a:rPr lang="en-US" b="1" dirty="0">
                <a:latin typeface="Times New Roman" panose="02020603050405020304" pitchFamily="18" charset="0"/>
                <a:ea typeface="Calibri" panose="020F0502020204030204" pitchFamily="34" charset="0"/>
              </a:rPr>
              <a:t>Students’ perception was that teaching in the classroom was very beneficial for them as it helped during their learning process. </a:t>
            </a:r>
            <a:endParaRPr lang="en-US" b="1" dirty="0"/>
          </a:p>
        </p:txBody>
      </p:sp>
    </p:spTree>
    <p:extLst>
      <p:ext uri="{BB962C8B-B14F-4D97-AF65-F5344CB8AC3E}">
        <p14:creationId xmlns:p14="http://schemas.microsoft.com/office/powerpoint/2010/main" xmlns="" val="232737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335</TotalTime>
  <Words>689</Words>
  <Application>Microsoft Office PowerPoint</Application>
  <PresentationFormat>Custom</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Circuit</vt:lpstr>
      <vt:lpstr>Enhancing EFL students’ communicative skills by using learning Apps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EFL students’ communicative skills by using learning Apps</dc:title>
  <dc:creator>Merita Ismaili</dc:creator>
  <cp:lastModifiedBy>SusMAthEdu02</cp:lastModifiedBy>
  <cp:revision>5</cp:revision>
  <dcterms:created xsi:type="dcterms:W3CDTF">2020-10-27T08:12:20Z</dcterms:created>
  <dcterms:modified xsi:type="dcterms:W3CDTF">2020-10-27T17:08:14Z</dcterms:modified>
</cp:coreProperties>
</file>