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4" d="100"/>
          <a:sy n="34" d="100"/>
        </p:scale>
        <p:origin x="-14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oleObject" Target="file:///G:\MOJE%20PREDAVANJE\NAU&#268;NI%20RADOVI%20ZA%20ME&#272;UNARODNE%20KONFERENCIJE\SPREMANJE%20RADA%20SA%20STUDENTOM%20NIKOLOM\dijagrami%20u%20ekselu.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MOJE%20PREDAVANJE\NAU&#268;NI%20RADOVI%20ZA%20ME&#272;UNARODNE%20KONFERENCIJE\SPREMANJE%20RADA%20SA%20STUDENTOM%20NIKOLOM\dijagrami%20u%20ekselu.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G:\MOJE%20PREDAVANJE\NAU&#268;NI%20RADOVI%20ZA%20ME&#272;UNARODNE%20KONFERENCIJE\SPREMANJE%20RADA%20SA%20STUDENTOM%20NIKOLOM\dijagrami%20u%20ekselu.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G:\MOJE%20PREDAVANJE\NAU&#268;NI%20RADOVI%20ZA%20ME&#272;UNARODNE%20KONFERENCIJE\SPREMANJE%20RADA%20SA%20STUDENTOM%20NIKOLOM\dijagrami%20u%20ekselu.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G:\MOJE%20PREDAVANJE\NAU&#268;NI%20RADOVI%20ZA%20ME&#272;UNARODNE%20KONFERENCIJE\SPREMANJE%20RADA%20SA%20STUDENTOM%20NIKOLOM\dijagrami%20u%20ekselu.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G:\MOJE%20PREDAVANJE\NAU&#268;NI%20RADOVI%20ZA%20ME&#272;UNARODNE%20KONFERENCIJE\SPREMANJE%20RADA%20SA%20STUDENTOM%20NIKOLOM\dijagrami%20u%20ekselu.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sz="1400" b="1" i="0" u="none" strike="noStrike" baseline="0"/>
              <a:t>Have you had on - line lecture?</a:t>
            </a:r>
            <a:endParaRPr lang="en-US" sz="1400"/>
          </a:p>
        </c:rich>
      </c:tx>
      <c:layout>
        <c:manualLayout>
          <c:xMode val="edge"/>
          <c:yMode val="edge"/>
          <c:x val="0.10748624977653103"/>
          <c:y val="0"/>
        </c:manualLayout>
      </c:layout>
    </c:title>
    <c:view3D>
      <c:rotX val="30"/>
      <c:perspective val="30"/>
    </c:view3D>
    <c:plotArea>
      <c:layout/>
      <c:pie3DChart>
        <c:varyColors val="1"/>
        <c:ser>
          <c:idx val="0"/>
          <c:order val="0"/>
          <c:dLbls>
            <c:dLbl>
              <c:idx val="0"/>
              <c:layout>
                <c:manualLayout>
                  <c:x val="-5.2490247542586917E-2"/>
                  <c:y val="2.1153254558019658E-2"/>
                </c:manualLayout>
              </c:layout>
              <c:showVal val="1"/>
            </c:dLbl>
            <c:showVal val="1"/>
            <c:showLeaderLines val="1"/>
          </c:dLbls>
          <c:cat>
            <c:strRef>
              <c:f>Sheet1!$B$69:$B$70</c:f>
              <c:strCache>
                <c:ptCount val="2"/>
                <c:pt idx="0">
                  <c:v>YES</c:v>
                </c:pt>
                <c:pt idx="1">
                  <c:v>NO</c:v>
                </c:pt>
              </c:strCache>
            </c:strRef>
          </c:cat>
          <c:val>
            <c:numRef>
              <c:f>Sheet1!$C$69:$C$70</c:f>
              <c:numCache>
                <c:formatCode>General</c:formatCode>
                <c:ptCount val="2"/>
                <c:pt idx="0">
                  <c:v>40</c:v>
                </c:pt>
                <c:pt idx="1">
                  <c:v>43</c:v>
                </c:pt>
              </c:numCache>
            </c:numRef>
          </c:val>
        </c:ser>
      </c:pie3DChart>
    </c:plotArea>
    <c:legend>
      <c:legendPos val="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a:defRPr sz="1000"/>
            </a:pPr>
            <a:r>
              <a:rPr lang="sr-Latn-RS" sz="1000"/>
              <a:t>Which metod of learning is</a:t>
            </a:r>
            <a:r>
              <a:rPr lang="sr-Latn-RS" sz="1000" baseline="0"/>
              <a:t> represented?</a:t>
            </a:r>
            <a:endParaRPr lang="en-US" sz="1000"/>
          </a:p>
        </c:rich>
      </c:tx>
      <c:layout>
        <c:manualLayout>
          <c:xMode val="edge"/>
          <c:yMode val="edge"/>
          <c:x val="0.34159108583649267"/>
          <c:y val="0.10595340792334909"/>
        </c:manualLayout>
      </c:layout>
    </c:title>
    <c:view3D>
      <c:rotX val="30"/>
      <c:perspective val="30"/>
    </c:view3D>
    <c:plotArea>
      <c:layout>
        <c:manualLayout>
          <c:layoutTarget val="inner"/>
          <c:xMode val="edge"/>
          <c:yMode val="edge"/>
          <c:x val="5.3739428404782727E-2"/>
          <c:y val="0.37733394963638001"/>
          <c:w val="0.50574778847088564"/>
          <c:h val="0.6226660503636201"/>
        </c:manualLayout>
      </c:layout>
      <c:pie3DChart>
        <c:varyColors val="1"/>
        <c:ser>
          <c:idx val="0"/>
          <c:order val="0"/>
          <c:explosion val="26"/>
          <c:dLbls>
            <c:showVal val="1"/>
            <c:showLeaderLines val="1"/>
          </c:dLbls>
          <c:cat>
            <c:strRef>
              <c:f>Sheet1!$B$86:$B$88</c:f>
              <c:strCache>
                <c:ptCount val="3"/>
                <c:pt idx="0">
                  <c:v>on - line</c:v>
                </c:pt>
                <c:pt idx="1">
                  <c:v>tradicional</c:v>
                </c:pt>
                <c:pt idx="2">
                  <c:v>Combination</c:v>
                </c:pt>
              </c:strCache>
            </c:strRef>
          </c:cat>
          <c:val>
            <c:numRef>
              <c:f>Sheet1!$C$86:$C$88</c:f>
              <c:numCache>
                <c:formatCode>General</c:formatCode>
                <c:ptCount val="3"/>
                <c:pt idx="0">
                  <c:v>11</c:v>
                </c:pt>
                <c:pt idx="1">
                  <c:v>35</c:v>
                </c:pt>
                <c:pt idx="2">
                  <c:v>37</c:v>
                </c:pt>
              </c:numCache>
            </c:numRef>
          </c:val>
        </c:ser>
      </c:pie3DChart>
    </c:plotArea>
    <c:legend>
      <c:legendPos val="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000"/>
            </a:pPr>
            <a:r>
              <a:rPr lang="en-US" sz="1000"/>
              <a:t>Do you think that successful online learning requires regular contact with the professor across the Internet?</a:t>
            </a:r>
          </a:p>
        </c:rich>
      </c:tx>
      <c:layout>
        <c:manualLayout>
          <c:xMode val="edge"/>
          <c:yMode val="edge"/>
          <c:x val="0.19276625974248601"/>
          <c:y val="1.8888887236317983E-2"/>
        </c:manualLayout>
      </c:layout>
    </c:title>
    <c:view3D>
      <c:rotX val="30"/>
      <c:perspective val="30"/>
    </c:view3D>
    <c:plotArea>
      <c:layout>
        <c:manualLayout>
          <c:layoutTarget val="inner"/>
          <c:xMode val="edge"/>
          <c:yMode val="edge"/>
          <c:x val="0"/>
          <c:y val="0.2452548118985127"/>
          <c:w val="0.83516797900262041"/>
          <c:h val="0.7547451881014916"/>
        </c:manualLayout>
      </c:layout>
      <c:pie3DChart>
        <c:varyColors val="1"/>
        <c:ser>
          <c:idx val="0"/>
          <c:order val="0"/>
          <c:tx>
            <c:strRef>
              <c:f>Sheet1!$C$191</c:f>
              <c:strCache>
                <c:ptCount val="1"/>
                <c:pt idx="0">
                  <c:v>NUMBER</c:v>
                </c:pt>
              </c:strCache>
            </c:strRef>
          </c:tx>
          <c:dLbls>
            <c:showVal val="1"/>
            <c:showLeaderLines val="1"/>
          </c:dLbls>
          <c:cat>
            <c:strRef>
              <c:f>Sheet1!$B$192:$B$193</c:f>
              <c:strCache>
                <c:ptCount val="2"/>
                <c:pt idx="0">
                  <c:v>YES</c:v>
                </c:pt>
                <c:pt idx="1">
                  <c:v>NO</c:v>
                </c:pt>
              </c:strCache>
            </c:strRef>
          </c:cat>
          <c:val>
            <c:numRef>
              <c:f>Sheet1!$C$192:$C$193</c:f>
              <c:numCache>
                <c:formatCode>General</c:formatCode>
                <c:ptCount val="2"/>
                <c:pt idx="0">
                  <c:v>73</c:v>
                </c:pt>
                <c:pt idx="1">
                  <c:v>10</c:v>
                </c:pt>
              </c:numCache>
            </c:numRef>
          </c:val>
        </c:ser>
      </c:pie3DChart>
    </c:plotArea>
    <c:legend>
      <c:legendPos val="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If</a:t>
            </a:r>
            <a:r>
              <a:rPr lang="en-US" baseline="0"/>
              <a:t> your answer is YES what form of communication with the professor would you chose?</a:t>
            </a:r>
            <a:endParaRPr lang="en-US"/>
          </a:p>
        </c:rich>
      </c:tx>
    </c:title>
    <c:plotArea>
      <c:layout/>
      <c:barChart>
        <c:barDir val="bar"/>
        <c:grouping val="clustered"/>
        <c:ser>
          <c:idx val="0"/>
          <c:order val="0"/>
          <c:tx>
            <c:strRef>
              <c:f>Sheet1!$C$219</c:f>
              <c:strCache>
                <c:ptCount val="1"/>
                <c:pt idx="0">
                  <c:v>NUMBER</c:v>
                </c:pt>
              </c:strCache>
            </c:strRef>
          </c:tx>
          <c:dLbls>
            <c:showVal val="1"/>
          </c:dLbls>
          <c:cat>
            <c:strRef>
              <c:f>Sheet1!$B$220:$B$227</c:f>
              <c:strCache>
                <c:ptCount val="8"/>
                <c:pt idx="0">
                  <c:v>Mail</c:v>
                </c:pt>
                <c:pt idx="1">
                  <c:v>Viber</c:v>
                </c:pt>
                <c:pt idx="2">
                  <c:v>WhatsApp</c:v>
                </c:pt>
                <c:pt idx="3">
                  <c:v>Skype</c:v>
                </c:pt>
                <c:pt idx="4">
                  <c:v>Facebook</c:v>
                </c:pt>
                <c:pt idx="5">
                  <c:v>Googleclasroom</c:v>
                </c:pt>
                <c:pt idx="6">
                  <c:v>Instagram</c:v>
                </c:pt>
                <c:pt idx="7">
                  <c:v>Zoom</c:v>
                </c:pt>
              </c:strCache>
            </c:strRef>
          </c:cat>
          <c:val>
            <c:numRef>
              <c:f>Sheet1!$C$220:$C$227</c:f>
              <c:numCache>
                <c:formatCode>General</c:formatCode>
                <c:ptCount val="8"/>
                <c:pt idx="0">
                  <c:v>23</c:v>
                </c:pt>
                <c:pt idx="1">
                  <c:v>12</c:v>
                </c:pt>
                <c:pt idx="2">
                  <c:v>15</c:v>
                </c:pt>
                <c:pt idx="3">
                  <c:v>17</c:v>
                </c:pt>
                <c:pt idx="4">
                  <c:v>11</c:v>
                </c:pt>
                <c:pt idx="5">
                  <c:v>1</c:v>
                </c:pt>
                <c:pt idx="6">
                  <c:v>1</c:v>
                </c:pt>
                <c:pt idx="7">
                  <c:v>1</c:v>
                </c:pt>
              </c:numCache>
            </c:numRef>
          </c:val>
        </c:ser>
        <c:axId val="80987264"/>
        <c:axId val="80985472"/>
      </c:barChart>
      <c:valAx>
        <c:axId val="80985472"/>
        <c:scaling>
          <c:orientation val="minMax"/>
        </c:scaling>
        <c:axPos val="b"/>
        <c:majorGridlines/>
        <c:numFmt formatCode="General" sourceLinked="1"/>
        <c:tickLblPos val="nextTo"/>
        <c:crossAx val="80987264"/>
        <c:crosses val="autoZero"/>
        <c:crossBetween val="between"/>
      </c:valAx>
      <c:catAx>
        <c:axId val="80987264"/>
        <c:scaling>
          <c:orientation val="minMax"/>
        </c:scaling>
        <c:axPos val="l"/>
        <c:tickLblPos val="nextTo"/>
        <c:crossAx val="80985472"/>
        <c:crosses val="autoZero"/>
        <c:auto val="1"/>
        <c:lblAlgn val="ctr"/>
        <c:lblOffset val="100"/>
      </c:cat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sz="1400"/>
              <a:t>How</a:t>
            </a:r>
            <a:r>
              <a:rPr lang="en-US" sz="1400" baseline="0"/>
              <a:t> online learning</a:t>
            </a:r>
            <a:r>
              <a:rPr lang="sr-Latn-RS" sz="1400" baseline="0"/>
              <a:t> </a:t>
            </a:r>
            <a:r>
              <a:rPr lang="en-US" sz="1400" b="1" i="0" u="none" strike="noStrike" baseline="0"/>
              <a:t>can</a:t>
            </a:r>
            <a:r>
              <a:rPr lang="en-US" sz="1400" baseline="0"/>
              <a:t> improve teaching?</a:t>
            </a:r>
            <a:endParaRPr lang="en-US" sz="1400"/>
          </a:p>
        </c:rich>
      </c:tx>
    </c:title>
    <c:plotArea>
      <c:layout>
        <c:manualLayout>
          <c:layoutTarget val="inner"/>
          <c:xMode val="edge"/>
          <c:yMode val="edge"/>
          <c:x val="1.6666666666666701E-2"/>
          <c:y val="0.14340296004666181"/>
          <c:w val="0.58055555555555549"/>
          <c:h val="0.7547451881014916"/>
        </c:manualLayout>
      </c:layout>
      <c:barChart>
        <c:barDir val="bar"/>
        <c:grouping val="clustered"/>
        <c:ser>
          <c:idx val="0"/>
          <c:order val="0"/>
          <c:tx>
            <c:strRef>
              <c:f>Sheet1!$C$254</c:f>
              <c:strCache>
                <c:ptCount val="1"/>
                <c:pt idx="0">
                  <c:v>NUMBER</c:v>
                </c:pt>
              </c:strCache>
            </c:strRef>
          </c:tx>
          <c:dLbls>
            <c:showVal val="1"/>
          </c:dLbls>
          <c:cat>
            <c:strRef>
              <c:f>Sheet1!$B$255:$B$258</c:f>
              <c:strCache>
                <c:ptCount val="4"/>
                <c:pt idx="0">
                  <c:v>Using digital tools for interactive teaching and online learning</c:v>
                </c:pt>
                <c:pt idx="1">
                  <c:v>By providing additional activities to students in accordance with their interests</c:v>
                </c:pt>
                <c:pt idx="2">
                  <c:v>By hiring professors to pay attention to the work and progress of students</c:v>
                </c:pt>
                <c:pt idx="3">
                  <c:v>Student group work on joint projects.</c:v>
                </c:pt>
              </c:strCache>
            </c:strRef>
          </c:cat>
          <c:val>
            <c:numRef>
              <c:f>Sheet1!$C$255:$C$258</c:f>
              <c:numCache>
                <c:formatCode>General</c:formatCode>
                <c:ptCount val="4"/>
                <c:pt idx="0">
                  <c:v>32</c:v>
                </c:pt>
                <c:pt idx="1">
                  <c:v>35</c:v>
                </c:pt>
                <c:pt idx="2">
                  <c:v>41</c:v>
                </c:pt>
                <c:pt idx="3">
                  <c:v>26</c:v>
                </c:pt>
              </c:numCache>
            </c:numRef>
          </c:val>
        </c:ser>
        <c:axId val="81341056"/>
        <c:axId val="81339520"/>
      </c:barChart>
      <c:valAx>
        <c:axId val="81339520"/>
        <c:scaling>
          <c:orientation val="minMax"/>
        </c:scaling>
        <c:axPos val="b"/>
        <c:majorGridlines/>
        <c:numFmt formatCode="General" sourceLinked="1"/>
        <c:tickLblPos val="nextTo"/>
        <c:crossAx val="81341056"/>
        <c:crosses val="autoZero"/>
        <c:crossBetween val="between"/>
      </c:valAx>
      <c:catAx>
        <c:axId val="81341056"/>
        <c:scaling>
          <c:orientation val="minMax"/>
        </c:scaling>
        <c:axPos val="l"/>
        <c:tickLblPos val="nextTo"/>
        <c:crossAx val="81339520"/>
        <c:crosses val="autoZero"/>
        <c:auto val="1"/>
        <c:lblAlgn val="ctr"/>
        <c:lblOffset val="100"/>
      </c:catAx>
    </c:plotArea>
    <c:legend>
      <c:legendPos val="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sz="1400"/>
              <a:t>To what extent do you think online learning is represented in Serbia? (Choose on a scale of 1 to 5, where 1 is not represented and 5 is strongly represented)</a:t>
            </a:r>
          </a:p>
        </c:rich>
      </c:tx>
    </c:title>
    <c:view3D>
      <c:rAngAx val="1"/>
    </c:view3D>
    <c:plotArea>
      <c:layout/>
      <c:bar3DChart>
        <c:barDir val="col"/>
        <c:grouping val="clustered"/>
        <c:ser>
          <c:idx val="0"/>
          <c:order val="0"/>
          <c:tx>
            <c:strRef>
              <c:f>Sheet1!$C$313</c:f>
              <c:strCache>
                <c:ptCount val="1"/>
                <c:pt idx="0">
                  <c:v>Rang</c:v>
                </c:pt>
              </c:strCache>
            </c:strRef>
          </c:tx>
          <c:dLbls>
            <c:showVal val="1"/>
          </c:dLbls>
          <c:cat>
            <c:strRef>
              <c:f>Sheet1!$B$314:$B$319</c:f>
              <c:strCache>
                <c:ptCount val="6"/>
                <c:pt idx="0">
                  <c:v>1</c:v>
                </c:pt>
                <c:pt idx="1">
                  <c:v>2</c:v>
                </c:pt>
                <c:pt idx="2">
                  <c:v>3</c:v>
                </c:pt>
                <c:pt idx="3">
                  <c:v>4</c:v>
                </c:pt>
                <c:pt idx="4">
                  <c:v>5</c:v>
                </c:pt>
                <c:pt idx="5">
                  <c:v>no replies</c:v>
                </c:pt>
              </c:strCache>
            </c:strRef>
          </c:cat>
          <c:val>
            <c:numRef>
              <c:f>Sheet1!$C$314:$C$319</c:f>
              <c:numCache>
                <c:formatCode>General</c:formatCode>
                <c:ptCount val="6"/>
                <c:pt idx="0">
                  <c:v>10</c:v>
                </c:pt>
                <c:pt idx="1">
                  <c:v>23</c:v>
                </c:pt>
                <c:pt idx="2">
                  <c:v>39</c:v>
                </c:pt>
                <c:pt idx="3">
                  <c:v>8</c:v>
                </c:pt>
                <c:pt idx="4">
                  <c:v>1</c:v>
                </c:pt>
                <c:pt idx="5">
                  <c:v>2</c:v>
                </c:pt>
              </c:numCache>
            </c:numRef>
          </c:val>
        </c:ser>
        <c:shape val="box"/>
        <c:axId val="81387520"/>
        <c:axId val="81389056"/>
        <c:axId val="0"/>
      </c:bar3DChart>
      <c:catAx>
        <c:axId val="81387520"/>
        <c:scaling>
          <c:orientation val="minMax"/>
        </c:scaling>
        <c:axPos val="b"/>
        <c:tickLblPos val="nextTo"/>
        <c:crossAx val="81389056"/>
        <c:crosses val="autoZero"/>
        <c:auto val="1"/>
        <c:lblAlgn val="ctr"/>
        <c:lblOffset val="100"/>
      </c:catAx>
      <c:valAx>
        <c:axId val="81389056"/>
        <c:scaling>
          <c:orientation val="minMax"/>
        </c:scaling>
        <c:axPos val="l"/>
        <c:majorGridlines/>
        <c:numFmt formatCode="General" sourceLinked="1"/>
        <c:tickLblPos val="nextTo"/>
        <c:crossAx val="81387520"/>
        <c:crosses val="autoZero"/>
        <c:crossBetween val="between"/>
      </c:valAx>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D14492-7A14-4C7C-A101-328A784E7850}" type="datetimeFigureOut">
              <a:rPr lang="en-US" smtClean="0"/>
              <a:pPr/>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8876F-D792-432D-9081-9BA93411873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14492-7A14-4C7C-A101-328A784E7850}" type="datetimeFigureOut">
              <a:rPr lang="en-US" smtClean="0"/>
              <a:pPr/>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8876F-D792-432D-9081-9BA9341187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14492-7A14-4C7C-A101-328A784E7850}" type="datetimeFigureOut">
              <a:rPr lang="en-US" smtClean="0"/>
              <a:pPr/>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8876F-D792-432D-9081-9BA9341187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14492-7A14-4C7C-A101-328A784E7850}" type="datetimeFigureOut">
              <a:rPr lang="en-US" smtClean="0"/>
              <a:pPr/>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8876F-D792-432D-9081-9BA9341187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D14492-7A14-4C7C-A101-328A784E7850}" type="datetimeFigureOut">
              <a:rPr lang="en-US" smtClean="0"/>
              <a:pPr/>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8876F-D792-432D-9081-9BA93411873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D14492-7A14-4C7C-A101-328A784E7850}" type="datetimeFigureOut">
              <a:rPr lang="en-US" smtClean="0"/>
              <a:pPr/>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8876F-D792-432D-9081-9BA9341187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D14492-7A14-4C7C-A101-328A784E7850}" type="datetimeFigureOut">
              <a:rPr lang="en-US" smtClean="0"/>
              <a:pPr/>
              <a:t>10/23/2020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E8876F-D792-432D-9081-9BA9341187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D14492-7A14-4C7C-A101-328A784E7850}" type="datetimeFigureOut">
              <a:rPr lang="en-US" smtClean="0"/>
              <a:pPr/>
              <a:t>10/23/2020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E8876F-D792-432D-9081-9BA9341187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14492-7A14-4C7C-A101-328A784E7850}" type="datetimeFigureOut">
              <a:rPr lang="en-US" smtClean="0"/>
              <a:pPr/>
              <a:t>10/23/2020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E8876F-D792-432D-9081-9BA9341187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14492-7A14-4C7C-A101-328A784E7850}" type="datetimeFigureOut">
              <a:rPr lang="en-US" smtClean="0"/>
              <a:pPr/>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8876F-D792-432D-9081-9BA9341187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14492-7A14-4C7C-A101-328A784E7850}" type="datetimeFigureOut">
              <a:rPr lang="en-US" smtClean="0"/>
              <a:pPr/>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8876F-D792-432D-9081-9BA9341187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14492-7A14-4C7C-A101-328A784E7850}" type="datetimeFigureOut">
              <a:rPr lang="en-US" smtClean="0"/>
              <a:pPr/>
              <a:t>10/23/2020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8876F-D792-432D-9081-9BA9341187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142984"/>
            <a:ext cx="7772400" cy="1470025"/>
          </a:xfrm>
        </p:spPr>
        <p:txBody>
          <a:bodyPr>
            <a:normAutofit fontScale="90000"/>
          </a:bodyPr>
          <a:lstStyle/>
          <a:p>
            <a:r>
              <a:rPr lang="en-US" dirty="0" smtClean="0"/>
              <a:t>ITRO CONFERENCE</a:t>
            </a:r>
            <a:br>
              <a:rPr lang="en-US" dirty="0" smtClean="0"/>
            </a:br>
            <a:r>
              <a:rPr lang="en-US" b="1" dirty="0"/>
              <a:t>ANALYSIS OF STUDENTS ATTITUDES ABOUT E - LEARNING </a:t>
            </a:r>
            <a:r>
              <a:rPr lang="en-US" dirty="0"/>
              <a:t/>
            </a:r>
            <a:br>
              <a:rPr lang="en-US" dirty="0"/>
            </a:br>
            <a:endParaRPr lang="en-US" dirty="0"/>
          </a:p>
        </p:txBody>
      </p:sp>
      <p:sp>
        <p:nvSpPr>
          <p:cNvPr id="3" name="Subtitle 2"/>
          <p:cNvSpPr>
            <a:spLocks noGrp="1"/>
          </p:cNvSpPr>
          <p:nvPr>
            <p:ph type="subTitle" idx="1"/>
          </p:nvPr>
        </p:nvSpPr>
        <p:spPr>
          <a:xfrm>
            <a:off x="1371600" y="3886200"/>
            <a:ext cx="6400800" cy="2471758"/>
          </a:xfrm>
        </p:spPr>
        <p:txBody>
          <a:bodyPr>
            <a:normAutofit fontScale="47500" lnSpcReduction="20000"/>
          </a:bodyPr>
          <a:lstStyle/>
          <a:p>
            <a:pPr algn="l"/>
            <a:r>
              <a:rPr lang="en-US" dirty="0" err="1" smtClean="0">
                <a:solidFill>
                  <a:schemeClr val="tx1"/>
                </a:solidFill>
                <a:latin typeface="Times New Roman" pitchFamily="18" charset="0"/>
                <a:cs typeface="Times New Roman" pitchFamily="18" charset="0"/>
              </a:rPr>
              <a:t>Univeristy</a:t>
            </a:r>
            <a:r>
              <a:rPr lang="en-US" dirty="0" smtClean="0">
                <a:solidFill>
                  <a:schemeClr val="tx1"/>
                </a:solidFill>
                <a:latin typeface="Times New Roman" pitchFamily="18" charset="0"/>
                <a:cs typeface="Times New Roman" pitchFamily="18" charset="0"/>
              </a:rPr>
              <a:t>:</a:t>
            </a:r>
          </a:p>
          <a:p>
            <a:pPr algn="l"/>
            <a:endParaRPr lang="en-US" dirty="0" smtClean="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University in Novi Sad – “</a:t>
            </a:r>
            <a:r>
              <a:rPr lang="en-US" dirty="0" err="1" smtClean="0">
                <a:solidFill>
                  <a:schemeClr val="tx1"/>
                </a:solidFill>
                <a:latin typeface="Times New Roman" pitchFamily="18" charset="0"/>
                <a:cs typeface="Times New Roman" pitchFamily="18" charset="0"/>
              </a:rPr>
              <a:t>Mihajlo</a:t>
            </a:r>
            <a:r>
              <a:rPr lang="en-US" dirty="0" smtClean="0">
                <a:solidFill>
                  <a:schemeClr val="tx1"/>
                </a:solidFill>
                <a:latin typeface="Times New Roman" pitchFamily="18" charset="0"/>
                <a:cs typeface="Times New Roman" pitchFamily="18" charset="0"/>
              </a:rPr>
              <a:t> Pupin” Technical Faculty</a:t>
            </a:r>
          </a:p>
          <a:p>
            <a:pPr algn="l"/>
            <a:endParaRPr lang="en-US" dirty="0" smtClean="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in </a:t>
            </a:r>
            <a:r>
              <a:rPr lang="en-US" dirty="0" err="1" smtClean="0">
                <a:solidFill>
                  <a:schemeClr val="tx1"/>
                </a:solidFill>
                <a:latin typeface="Times New Roman" pitchFamily="18" charset="0"/>
                <a:cs typeface="Times New Roman" pitchFamily="18" charset="0"/>
              </a:rPr>
              <a:t>Zrenjanin</a:t>
            </a:r>
            <a:endParaRPr lang="en-US" dirty="0" smtClean="0">
              <a:solidFill>
                <a:schemeClr val="tx1"/>
              </a:solidFill>
              <a:latin typeface="Times New Roman" pitchFamily="18" charset="0"/>
              <a:cs typeface="Times New Roman" pitchFamily="18" charset="0"/>
            </a:endParaRPr>
          </a:p>
          <a:p>
            <a:pPr algn="l"/>
            <a:endParaRPr lang="en-US" dirty="0" smtClean="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Authors:</a:t>
            </a:r>
          </a:p>
          <a:p>
            <a:pPr algn="l"/>
            <a:endParaRPr lang="en-US" dirty="0" smtClean="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M. </a:t>
            </a:r>
            <a:r>
              <a:rPr lang="en-US" dirty="0" err="1" smtClean="0">
                <a:solidFill>
                  <a:schemeClr val="tx1"/>
                </a:solidFill>
                <a:latin typeface="Times New Roman" pitchFamily="18" charset="0"/>
                <a:cs typeface="Times New Roman" pitchFamily="18" charset="0"/>
              </a:rPr>
              <a:t>Gaborov</a:t>
            </a:r>
            <a:r>
              <a:rPr lang="en-US" dirty="0" smtClean="0">
                <a:solidFill>
                  <a:schemeClr val="tx1"/>
                </a:solidFill>
                <a:latin typeface="Times New Roman" pitchFamily="18" charset="0"/>
                <a:cs typeface="Times New Roman" pitchFamily="18" charset="0"/>
              </a:rPr>
              <a:t>, D. </a:t>
            </a:r>
            <a:r>
              <a:rPr lang="en-US" dirty="0" err="1" smtClean="0">
                <a:solidFill>
                  <a:schemeClr val="tx1"/>
                </a:solidFill>
                <a:latin typeface="Times New Roman" pitchFamily="18" charset="0"/>
                <a:cs typeface="Times New Roman" pitchFamily="18" charset="0"/>
              </a:rPr>
              <a:t>Karuović</a:t>
            </a:r>
            <a:r>
              <a:rPr lang="en-US" dirty="0" smtClean="0">
                <a:solidFill>
                  <a:schemeClr val="tx1"/>
                </a:solidFill>
                <a:latin typeface="Times New Roman" pitchFamily="18" charset="0"/>
                <a:cs typeface="Times New Roman" pitchFamily="18" charset="0"/>
              </a:rPr>
              <a:t>, N. </a:t>
            </a:r>
            <a:r>
              <a:rPr lang="en-US" dirty="0" err="1" smtClean="0">
                <a:solidFill>
                  <a:schemeClr val="tx1"/>
                </a:solidFill>
                <a:latin typeface="Times New Roman" pitchFamily="18" charset="0"/>
                <a:cs typeface="Times New Roman" pitchFamily="18" charset="0"/>
              </a:rPr>
              <a:t>Jerković</a:t>
            </a:r>
            <a:r>
              <a:rPr lang="en-US" dirty="0" smtClean="0">
                <a:solidFill>
                  <a:schemeClr val="tx1"/>
                </a:solidFill>
                <a:latin typeface="Times New Roman" pitchFamily="18" charset="0"/>
                <a:cs typeface="Times New Roman" pitchFamily="18" charset="0"/>
              </a:rPr>
              <a:t>, N. </a:t>
            </a:r>
            <a:r>
              <a:rPr lang="en-US" dirty="0" err="1" smtClean="0">
                <a:solidFill>
                  <a:schemeClr val="tx1"/>
                </a:solidFill>
                <a:latin typeface="Times New Roman" pitchFamily="18" charset="0"/>
                <a:cs typeface="Times New Roman" pitchFamily="18" charset="0"/>
              </a:rPr>
              <a:t>Đordan</a:t>
            </a:r>
            <a:r>
              <a:rPr lang="en-US" dirty="0" smtClean="0">
                <a:solidFill>
                  <a:schemeClr val="tx1"/>
                </a:solidFill>
                <a:latin typeface="Times New Roman" pitchFamily="18" charset="0"/>
                <a:cs typeface="Times New Roman" pitchFamily="18" charset="0"/>
              </a:rPr>
              <a:t>, A. </a:t>
            </a:r>
            <a:r>
              <a:rPr lang="en-US" dirty="0" err="1" smtClean="0">
                <a:solidFill>
                  <a:schemeClr val="tx1"/>
                </a:solidFill>
                <a:latin typeface="Times New Roman" pitchFamily="18" charset="0"/>
                <a:cs typeface="Times New Roman" pitchFamily="18" charset="0"/>
              </a:rPr>
              <a:t>Felbab</a:t>
            </a:r>
            <a:endParaRPr lang="en-US" dirty="0" smtClean="0">
              <a:solidFill>
                <a:schemeClr val="tx1"/>
              </a:solidFill>
              <a:latin typeface="Times New Roman" pitchFamily="18" charset="0"/>
              <a:cs typeface="Times New Roman" pitchFamily="18" charset="0"/>
            </a:endParaRPr>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360040"/>
          </a:xfrm>
        </p:spPr>
        <p:txBody>
          <a:bodyPr>
            <a:normAutofit fontScale="90000"/>
          </a:bodyPr>
          <a:lstStyle/>
          <a:p>
            <a:r>
              <a:rPr lang="en-US" sz="1800" dirty="0"/>
              <a:t>When asked </a:t>
            </a:r>
            <a:r>
              <a:rPr lang="en-US" sz="1800" dirty="0" smtClean="0"/>
              <a:t>“</a:t>
            </a:r>
            <a:r>
              <a:rPr lang="sr-Latn-RS" sz="1800" dirty="0" smtClean="0"/>
              <a:t>Have you had </a:t>
            </a:r>
            <a:r>
              <a:rPr lang="en-US" sz="1800" dirty="0" smtClean="0"/>
              <a:t>on </a:t>
            </a:r>
            <a:r>
              <a:rPr lang="en-US" sz="1800" dirty="0"/>
              <a:t>- line lecture?", 43 students replied “NO”, others 40 students replied “YES”.</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57364"/>
            <a:ext cx="8515384" cy="1500198"/>
          </a:xfrm>
        </p:spPr>
        <p:txBody>
          <a:bodyPr>
            <a:normAutofit fontScale="90000"/>
          </a:bodyPr>
          <a:lstStyle/>
          <a:p>
            <a:r>
              <a:rPr lang="en-US" sz="1800" dirty="0"/>
              <a:t>When asked “Which learning method is represented?“, 37 students voted for a combination of traditional and on – line learning, 35 opted for traditional learning, while only 11 students voted for on – line learning.</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395536" y="404664"/>
          <a:ext cx="8229600" cy="55340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lgn="just"/>
            <a:r>
              <a:rPr lang="en-US" dirty="0"/>
              <a:t>When asked “If you chose online learning, the reasons are:?”, where multiple responses can be marked, 16 students marked communication and group work on joint projects between students. In addition, 7 students marked time and space flexibility and the ability to tailor content to individual students. 6 students marked the use of interactive content and various media, while only two indicated that questions were asked more freely. </a:t>
            </a:r>
            <a:endParaRPr lang="sr-Latn-RS" dirty="0" smtClean="0"/>
          </a:p>
          <a:p>
            <a:pPr algn="just"/>
            <a:r>
              <a:rPr lang="en-US" dirty="0" smtClean="0"/>
              <a:t>When </a:t>
            </a:r>
            <a:r>
              <a:rPr lang="en-US" dirty="0"/>
              <a:t>asked "If you chose traditional learning, the reasons are:" where multiple answers can be marked, the majority of students have stated that online has not yet developed so much as to exceed traditional learning. 17 students indicated that nothing could replace the professors' live word, while five indicated that in their view it took too long to develop content for online learning. One student indicated that traditional learning provides much better interaction with professors</a:t>
            </a:r>
            <a:r>
              <a:rPr lang="en-US" dirty="0" smtClean="0"/>
              <a:t>.</a:t>
            </a:r>
            <a:endParaRPr lang="sr-Latn-RS" dirty="0" smtClean="0"/>
          </a:p>
          <a:p>
            <a:pPr algn="just"/>
            <a:r>
              <a:rPr lang="en-US" dirty="0" smtClean="0"/>
              <a:t> </a:t>
            </a:r>
            <a:r>
              <a:rPr lang="en-US" dirty="0"/>
              <a:t>When asked "If you chose combination learning, the reasons are:" where multiple answers can be marked, a slightly larger proportion of the students surveyed opted for the blended learning method. Twenty - nine students felt that the combination of traditional and online learning produced the best results, and nineteen students indicated that it was convenient to search the Internet for anything that was not clear in the classes.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a:latin typeface="Times New Roman" pitchFamily="18" charset="0"/>
                <a:cs typeface="Times New Roman" pitchFamily="18" charset="0"/>
              </a:rPr>
              <a:t>When asked "Do you think successful online learning requires regular contact with the professor across the Internet?" 73 students replied that consultation with professors was essential, while 10 replied that consultation with professors did not play an essential role in successful online learning</a:t>
            </a:r>
            <a:r>
              <a:rPr lang="en-US" sz="2000" dirty="0" smtClean="0">
                <a:latin typeface="Times New Roman" pitchFamily="18" charset="0"/>
                <a:cs typeface="Times New Roman" pitchFamily="18" charset="0"/>
              </a:rPr>
              <a:t>.</a:t>
            </a:r>
          </a:p>
          <a:p>
            <a:endParaRPr lang="en-US" dirty="0"/>
          </a:p>
          <a:p>
            <a:endParaRPr lang="en-US" dirty="0"/>
          </a:p>
        </p:txBody>
      </p:sp>
      <p:graphicFrame>
        <p:nvGraphicFramePr>
          <p:cNvPr id="4" name="Chart 3"/>
          <p:cNvGraphicFramePr/>
          <p:nvPr/>
        </p:nvGraphicFramePr>
        <p:xfrm>
          <a:off x="2143108" y="3861048"/>
          <a:ext cx="5414645" cy="223972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Asked "If your answer is Yes what form of communication with the professor would you choose?" where it is possible to mark multiple replies, as many as twenty-three flagged the email, Skype flagged seventeen, then fifteen tagged </a:t>
            </a:r>
            <a:r>
              <a:rPr lang="en-US" dirty="0" err="1"/>
              <a:t>WhatsApp</a:t>
            </a:r>
            <a:r>
              <a:rPr lang="en-US" dirty="0"/>
              <a:t>, </a:t>
            </a:r>
            <a:r>
              <a:rPr lang="en-US" dirty="0" err="1"/>
              <a:t>Viber</a:t>
            </a:r>
            <a:r>
              <a:rPr lang="en-US" dirty="0"/>
              <a:t> tagged twelve, </a:t>
            </a:r>
            <a:r>
              <a:rPr lang="en-US" dirty="0" err="1"/>
              <a:t>Facebook</a:t>
            </a:r>
            <a:r>
              <a:rPr lang="en-US" dirty="0"/>
              <a:t> eleven tagged and finally </a:t>
            </a:r>
            <a:r>
              <a:rPr lang="en-US" dirty="0" err="1"/>
              <a:t>Instagram</a:t>
            </a:r>
            <a:r>
              <a:rPr lang="en-US" dirty="0"/>
              <a:t>, Google classroom, Zoom tagged one each the student</a:t>
            </a:r>
            <a:r>
              <a:rPr lang="en-US" dirty="0" smtClean="0"/>
              <a:t>.</a:t>
            </a:r>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a:t>When asked “How on – line learning can improve teaching?”, forty-one respondents replied that they could improve by hiring professors to pay attention to student work and progress, thirty-five replied that they could improve by providing additional activities to students in accordance with students' interests, thirty of them and two replied that she could enhance teaching by using digital resources for interactive teaching and online learning and twenty-six students replied that she could advance by doing student group work on joint projects.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r>
              <a:rPr lang="en-US" dirty="0"/>
              <a:t>When asked "Which educational platforms do you use or have used?", where multiple responses could be marked, more than half of the respondents, as many as forty-three indicated the Google classroom, seven indicated </a:t>
            </a:r>
            <a:r>
              <a:rPr lang="en-US" dirty="0" err="1"/>
              <a:t>Moodle</a:t>
            </a:r>
            <a:r>
              <a:rPr lang="en-US" dirty="0"/>
              <a:t>, while one student indicated Skill share, </a:t>
            </a:r>
            <a:r>
              <a:rPr lang="en-US" dirty="0" err="1"/>
              <a:t>Udemy</a:t>
            </a:r>
            <a:r>
              <a:rPr lang="en-US" dirty="0"/>
              <a:t>, </a:t>
            </a:r>
            <a:r>
              <a:rPr lang="en-US" dirty="0" err="1"/>
              <a:t>Kahoot</a:t>
            </a:r>
            <a:r>
              <a:rPr lang="en-US" dirty="0"/>
              <a:t>, Zoom, </a:t>
            </a:r>
            <a:r>
              <a:rPr lang="en-US" dirty="0" err="1"/>
              <a:t>Vedamo</a:t>
            </a:r>
            <a:r>
              <a:rPr lang="en-US" dirty="0"/>
              <a:t>. As many as thirty-five students indicated that they were not using any. </a:t>
            </a:r>
            <a:endParaRPr lang="sr-Latn-RS" dirty="0" smtClean="0"/>
          </a:p>
          <a:p>
            <a:pPr algn="just"/>
            <a:r>
              <a:rPr lang="en-US" dirty="0" smtClean="0"/>
              <a:t>When  </a:t>
            </a:r>
            <a:r>
              <a:rPr lang="en-US" dirty="0"/>
              <a:t>asked “How much do you think online learning is represented in Serbia? (Choose on a scale of 1 to 5, where 1 is not represented and 5 is strongly represented). " The majority of the surveyed students, 39 of them, share the opinion that online is </a:t>
            </a:r>
            <a:r>
              <a:rPr lang="en-US" dirty="0" err="1"/>
              <a:t>mediocrely</a:t>
            </a:r>
            <a:r>
              <a:rPr lang="en-US" dirty="0"/>
              <a:t> represented in the Republic of Serbia (on a scale of grade 3), 23 students think that it is very little represented (on a scale of grade 2), 10 that it is not represented at all. on the scale of grades 1), 8 respondents think that they are more represented (on the scale of grades 4), while only one student thinks that online learning is strongly represented in Serbia (on the scale of grades 5). Two students left the field blank for this question.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Abstract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latin typeface="Times New Roman" pitchFamily="18" charset="0"/>
                <a:cs typeface="Times New Roman" pitchFamily="18" charset="0"/>
              </a:rPr>
              <a:t>Nowadays, information is spreading rapidly. Across the Internet and easy to access, students have the opportunity to learn in different ways. E-learning is represented everywhere. Professors have the opportunity to provide students with study scripts, electronic textbooks, and other literature needed to deliver classes online. The necessity is to know the attitude of the students about e-learning. It is, also, investigated whether online learning is more effective if they still consult with the professor and which platform they use for teaching.</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AND CONCLUSION</a:t>
            </a:r>
          </a:p>
        </p:txBody>
      </p:sp>
      <p:sp>
        <p:nvSpPr>
          <p:cNvPr id="3" name="Content Placeholder 2"/>
          <p:cNvSpPr>
            <a:spLocks noGrp="1"/>
          </p:cNvSpPr>
          <p:nvPr>
            <p:ph idx="1"/>
          </p:nvPr>
        </p:nvSpPr>
        <p:spPr/>
        <p:txBody>
          <a:bodyPr>
            <a:normAutofit fontScale="55000" lnSpcReduction="20000"/>
          </a:bodyPr>
          <a:lstStyle/>
          <a:p>
            <a:pPr algn="just"/>
            <a:r>
              <a:rPr lang="en-US" dirty="0">
                <a:latin typeface="Times New Roman" pitchFamily="18" charset="0"/>
                <a:cs typeface="Times New Roman" pitchFamily="18" charset="0"/>
              </a:rPr>
              <a:t>Most respondents were in the first year of study. Students are mostly from 19 to 25 years of age, mostly from the fields of information technology, while there were also from all other fields at the technical faculty. </a:t>
            </a:r>
            <a:endParaRPr lang="sr-Latn-R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Slightly </a:t>
            </a:r>
            <a:r>
              <a:rPr lang="en-US" dirty="0">
                <a:latin typeface="Times New Roman" pitchFamily="18" charset="0"/>
                <a:cs typeface="Times New Roman" pitchFamily="18" charset="0"/>
              </a:rPr>
              <a:t>more than half of the students met at an online lecture. The combined principle of learning, something a little more than the traditional is mostly represented. </a:t>
            </a:r>
            <a:endParaRPr lang="sr-Latn-R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Out </a:t>
            </a:r>
            <a:r>
              <a:rPr lang="en-US" dirty="0">
                <a:latin typeface="Times New Roman" pitchFamily="18" charset="0"/>
                <a:cs typeface="Times New Roman" pitchFamily="18" charset="0"/>
              </a:rPr>
              <a:t>of the total number of respondents, 48 of them were from the fields related to the field of information technology, which are: IT engineer, IT in education, Management of Information Technology, Software Engineering, IT in business </a:t>
            </a:r>
            <a:r>
              <a:rPr lang="en-US" dirty="0" err="1">
                <a:latin typeface="Times New Roman" pitchFamily="18" charset="0"/>
                <a:cs typeface="Times New Roman" pitchFamily="18" charset="0"/>
              </a:rPr>
              <a:t>systems.Respondents</a:t>
            </a:r>
            <a:r>
              <a:rPr lang="en-US" dirty="0">
                <a:latin typeface="Times New Roman" pitchFamily="18" charset="0"/>
                <a:cs typeface="Times New Roman" pitchFamily="18" charset="0"/>
              </a:rPr>
              <a:t> from these fields voted equally for the traditional principle and for the combined, while from the direction of Oil and Gas they mostly voted for the combined, in Clothing Engineering they voted the most for the traditional, in Mechanical Engineering they voted equally for the traditional and combined principle, in Engineering Management mostly voted for the combined principle, while in Environmental Protection they voted the most with online learning. </a:t>
            </a:r>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mostly opted for the combined principle of learning because the combination of traditional and online principles leads to the best results, and also because the student can search the Internet for what was not clear to him in class.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lgn="just"/>
            <a:r>
              <a:rPr lang="en-US" dirty="0" smtClean="0">
                <a:latin typeface="Times New Roman" pitchFamily="18" charset="0"/>
                <a:cs typeface="Times New Roman" pitchFamily="18" charset="0"/>
              </a:rPr>
              <a:t>Most students stated that when learning online, they need to consult with the professor, mostly by e-mail. E-learning can improve teaching the most so that professors can be engaged to pay attention to the work and progress of students and give additional activities in accordance with their interests. </a:t>
            </a:r>
            <a:endParaRPr lang="sr-Latn-R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educational platform most used is the Google classroom, </a:t>
            </a:r>
            <a:r>
              <a:rPr lang="en-US" dirty="0" err="1" smtClean="0">
                <a:latin typeface="Times New Roman" pitchFamily="18" charset="0"/>
                <a:cs typeface="Times New Roman" pitchFamily="18" charset="0"/>
              </a:rPr>
              <a:t>Moodle</a:t>
            </a:r>
            <a:r>
              <a:rPr lang="en-US" dirty="0" smtClean="0">
                <a:latin typeface="Times New Roman" pitchFamily="18" charset="0"/>
                <a:cs typeface="Times New Roman" pitchFamily="18" charset="0"/>
              </a:rPr>
              <a:t> is used only by a few students. The opinion of the authors is that the Google classroom was the most represented due to the availability and simplicity of the interface. Google Classroom has met all the requirements for quality online teaching, has a simple interface, and a well-organized reporting system for both teachers and students. In each year of study, there are respondents who do not use any platform, which is about 42%, of which more than half of them chose the traditional principle, who mostly use mail, </a:t>
            </a:r>
            <a:r>
              <a:rPr lang="en-US" dirty="0" err="1" smtClean="0">
                <a:latin typeface="Times New Roman" pitchFamily="18" charset="0"/>
                <a:cs typeface="Times New Roman" pitchFamily="18" charset="0"/>
              </a:rPr>
              <a:t>Viber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WhatsApp</a:t>
            </a:r>
            <a:r>
              <a:rPr lang="en-US" dirty="0" smtClean="0">
                <a:latin typeface="Times New Roman" pitchFamily="18" charset="0"/>
                <a:cs typeface="Times New Roman" pitchFamily="18" charset="0"/>
              </a:rPr>
              <a:t>, Skype, </a:t>
            </a:r>
            <a:r>
              <a:rPr lang="en-US" dirty="0" err="1" smtClean="0">
                <a:latin typeface="Times New Roman" pitchFamily="18" charset="0"/>
                <a:cs typeface="Times New Roman" pitchFamily="18" charset="0"/>
              </a:rPr>
              <a:t>Facebook</a:t>
            </a:r>
            <a:r>
              <a:rPr lang="en-US" dirty="0" smtClean="0">
                <a:latin typeface="Times New Roman" pitchFamily="18" charset="0"/>
                <a:cs typeface="Times New Roman" pitchFamily="18" charset="0"/>
              </a:rPr>
              <a:t> to consult with the professor, while a couple consider that there is no need to consult a professor. </a:t>
            </a:r>
            <a:endParaRPr lang="sr-Latn-R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largest number of students believe that online learning is moderately represented in the Republic of Serbia. With this research, it can be concluded that combination learning is most represented in technical faculty in </a:t>
            </a:r>
            <a:r>
              <a:rPr lang="en-US" dirty="0" err="1" smtClean="0">
                <a:latin typeface="Times New Roman" pitchFamily="18" charset="0"/>
                <a:cs typeface="Times New Roman" pitchFamily="18" charset="0"/>
              </a:rPr>
              <a:t>Zrenjanin</a:t>
            </a:r>
            <a:r>
              <a:rPr lang="en-US" dirty="0" smtClean="0">
                <a:latin typeface="Times New Roman" pitchFamily="18" charset="0"/>
                <a:cs typeface="Times New Roman" pitchFamily="18" charset="0"/>
              </a:rPr>
              <a:t> because a combination of both methods produces the best results. Also, online learning is more effective if student consults with a professor trough email and the most commonly used platform is Google classroom.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INTRODUCTION</a:t>
            </a:r>
            <a:br>
              <a:rPr lang="en-US" b="1" dirty="0"/>
            </a:b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latin typeface="Times New Roman" pitchFamily="18" charset="0"/>
                <a:cs typeface="Times New Roman" pitchFamily="18" charset="0"/>
              </a:rPr>
              <a:t>E-learning involves the application of different forms of information and communication technologies in the education component in order to improve the quality of </a:t>
            </a:r>
            <a:r>
              <a:rPr lang="en-US" dirty="0" smtClean="0">
                <a:latin typeface="Times New Roman" pitchFamily="18" charset="0"/>
                <a:cs typeface="Times New Roman" pitchFamily="18" charset="0"/>
              </a:rPr>
              <a:t>learning.</a:t>
            </a:r>
            <a:endParaRPr lang="en-US" dirty="0">
              <a:latin typeface="Times New Roman" pitchFamily="18" charset="0"/>
              <a:cs typeface="Times New Roman" pitchFamily="18" charset="0"/>
            </a:endParaRPr>
          </a:p>
          <a:p>
            <a:pPr algn="just"/>
            <a:r>
              <a:rPr lang="hr-HR" dirty="0" smtClean="0">
                <a:latin typeface="Times New Roman" pitchFamily="18" charset="0"/>
                <a:cs typeface="Times New Roman" pitchFamily="18" charset="0"/>
              </a:rPr>
              <a:t>The </a:t>
            </a:r>
            <a:r>
              <a:rPr lang="hr-HR" dirty="0">
                <a:latin typeface="Times New Roman" pitchFamily="18" charset="0"/>
                <a:cs typeface="Times New Roman" pitchFamily="18" charset="0"/>
              </a:rPr>
              <a:t>main motive of this research is directed to the question of whether the students of professional studies share a positive attitude according to e-learning and whether it is easier for students if they still have a consultation with the professor and which platform students use. All of these benefits of e-learning can result in higher completion rates and better quality.</a:t>
            </a:r>
            <a:endParaRPr lang="en-US" b="1" i="1" dirty="0">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b="1" dirty="0" smtClean="0"/>
              <a:t>E-LEARNING</a:t>
            </a:r>
            <a:r>
              <a:rPr lang="en-US" b="1" dirty="0"/>
              <a:t/>
            </a:r>
            <a:br>
              <a:rPr lang="en-US" b="1" dirty="0"/>
            </a:b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E-learning </a:t>
            </a:r>
            <a:r>
              <a:rPr lang="en-US" dirty="0">
                <a:latin typeface="Times New Roman" pitchFamily="18" charset="0"/>
                <a:cs typeface="Times New Roman" pitchFamily="18" charset="0"/>
              </a:rPr>
              <a:t>is a methodology by which "teaching content or learning activities are delivered using electronic </a:t>
            </a:r>
            <a:r>
              <a:rPr lang="en-US" dirty="0" smtClean="0">
                <a:latin typeface="Times New Roman" pitchFamily="18" charset="0"/>
                <a:cs typeface="Times New Roman" pitchFamily="18" charset="0"/>
              </a:rPr>
              <a:t>technologies".</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a:latin typeface="Times New Roman" pitchFamily="18" charset="0"/>
                <a:cs typeface="Times New Roman" pitchFamily="18" charset="0"/>
              </a:rPr>
              <a:t>E-learning is facilitated and enhanced by the use of information and communication technology. Such devices at this technological moment include the computer with additional devices, digital television, laptops and pocket computers, and mobile phones. </a:t>
            </a:r>
          </a:p>
          <a:p>
            <a:pPr algn="just"/>
            <a:r>
              <a:rPr lang="en-US" dirty="0">
                <a:latin typeface="Times New Roman" pitchFamily="18" charset="0"/>
                <a:cs typeface="Times New Roman" pitchFamily="18" charset="0"/>
              </a:rPr>
              <a:t>Communication enables the use of the Internet, email, discussion groups, and collaborative learning systems. E-learning also involves learning from a distance, through network, and can be considered as a component of flexible learning. When learning takes place exclusively online, it is called online learning. When learning is distributed by mobile devices such as mobile phones, laptops, and pocket computers, it is then called m - learning. </a:t>
            </a:r>
          </a:p>
          <a:p>
            <a:pPr algn="just"/>
            <a:r>
              <a:rPr lang="en-US" dirty="0" smtClean="0">
                <a:latin typeface="Times New Roman" pitchFamily="18" charset="0"/>
                <a:cs typeface="Times New Roman" pitchFamily="18" charset="0"/>
              </a:rPr>
              <a:t>Classroom </a:t>
            </a:r>
            <a:r>
              <a:rPr lang="en-US" dirty="0">
                <a:latin typeface="Times New Roman" pitchFamily="18" charset="0"/>
                <a:cs typeface="Times New Roman" pitchFamily="18" charset="0"/>
              </a:rPr>
              <a:t>learning ensures student and teacher contact. In practice, each type of learning often combines with classroom learning and this is then called flexible blended learning </a:t>
            </a:r>
            <a:r>
              <a:rPr lang="sr-Latn-R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r>
              <a:rPr lang="en-US" dirty="0">
                <a:latin typeface="Times New Roman" pitchFamily="18" charset="0"/>
                <a:cs typeface="Times New Roman" pitchFamily="18" charset="0"/>
              </a:rPr>
              <a:t>There are two types of e-learning - synchronous, asynchronous and blended e-learning. Synchronous e-learning involves the presence of a teacher who manages the learning process, a virtual classroom, and real-time content delivery, teacher and student meet for a limited time in virtual classrooms and are able to share information simultaneously and communicate directly with others students, examples of this are: virtual classrooms, audio/video teleconferences, the Internet forums… </a:t>
            </a:r>
            <a:endParaRPr lang="sr-Latn-R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Asynchronous </a:t>
            </a:r>
            <a:r>
              <a:rPr lang="en-US" dirty="0">
                <a:latin typeface="Times New Roman" pitchFamily="18" charset="0"/>
                <a:cs typeface="Times New Roman" pitchFamily="18" charset="0"/>
              </a:rPr>
              <a:t>learning is more flexible in which it does not require the simultaneous participation of all students and teachers. Asynchronous learning allows students to learn at any given time and from anywhere. This form of learning involves teaching in which students receive a purposeful knowledge that enables them to perform the necessary tasks. An example of asynchronous e Learning is attending online classes through the internet where participants adopt certain thematic units, including recorded lectures, presentations via the internet, </a:t>
            </a:r>
            <a:r>
              <a:rPr lang="en-US" dirty="0" smtClean="0">
                <a:latin typeface="Times New Roman" pitchFamily="18" charset="0"/>
                <a:cs typeface="Times New Roman" pitchFamily="18" charset="0"/>
              </a:rPr>
              <a:t>etc.</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32500" lnSpcReduction="20000"/>
          </a:bodyPr>
          <a:lstStyle/>
          <a:p>
            <a:pPr algn="just">
              <a:buNone/>
            </a:pPr>
            <a:r>
              <a:rPr lang="en-US" sz="3700" dirty="0" smtClean="0">
                <a:latin typeface="Times New Roman" pitchFamily="18" charset="0"/>
                <a:cs typeface="Times New Roman" pitchFamily="18" charset="0"/>
              </a:rPr>
              <a:t>E </a:t>
            </a:r>
            <a:r>
              <a:rPr lang="en-US" sz="3700" dirty="0">
                <a:latin typeface="Times New Roman" pitchFamily="18" charset="0"/>
                <a:cs typeface="Times New Roman" pitchFamily="18" charset="0"/>
              </a:rPr>
              <a:t>- learning includes: technologies, teaching materials and content and teaching </a:t>
            </a:r>
            <a:r>
              <a:rPr lang="en-US" sz="3700" dirty="0" smtClean="0">
                <a:latin typeface="Times New Roman" pitchFamily="18" charset="0"/>
                <a:cs typeface="Times New Roman" pitchFamily="18" charset="0"/>
              </a:rPr>
              <a:t>strategies.</a:t>
            </a:r>
            <a:r>
              <a:rPr lang="sr-Latn-RS" sz="3700" dirty="0" smtClean="0">
                <a:latin typeface="Times New Roman" pitchFamily="18" charset="0"/>
                <a:cs typeface="Times New Roman" pitchFamily="18" charset="0"/>
              </a:rPr>
              <a:t> </a:t>
            </a:r>
          </a:p>
          <a:p>
            <a:pPr algn="just">
              <a:buNone/>
            </a:pPr>
            <a:r>
              <a:rPr lang="en-US" sz="3700" dirty="0" smtClean="0">
                <a:latin typeface="Times New Roman" pitchFamily="18" charset="0"/>
                <a:cs typeface="Times New Roman" pitchFamily="18" charset="0"/>
              </a:rPr>
              <a:t>Knowledge  </a:t>
            </a:r>
            <a:r>
              <a:rPr lang="en-US" sz="3700" dirty="0">
                <a:latin typeface="Times New Roman" pitchFamily="18" charset="0"/>
                <a:cs typeface="Times New Roman" pitchFamily="18" charset="0"/>
              </a:rPr>
              <a:t>can be defined as an understanding of a term and the potential ability to apply and use it for some purpose. It involves complex cognitive processes such as perception, learning, communication, and inference. Attitudes are through learning and upbringing acquired habits and tendencies to react to a particular way to someone or </a:t>
            </a:r>
            <a:r>
              <a:rPr lang="en-US" sz="3700" dirty="0" smtClean="0">
                <a:latin typeface="Times New Roman" pitchFamily="18" charset="0"/>
                <a:cs typeface="Times New Roman" pitchFamily="18" charset="0"/>
              </a:rPr>
              <a:t>something</a:t>
            </a:r>
            <a:r>
              <a:rPr lang="sr-Latn-RS" sz="3700" dirty="0" smtClean="0">
                <a:latin typeface="Times New Roman" pitchFamily="18" charset="0"/>
                <a:cs typeface="Times New Roman" pitchFamily="18" charset="0"/>
              </a:rPr>
              <a:t>.</a:t>
            </a:r>
            <a:endParaRPr lang="en-US" sz="3700" dirty="0">
              <a:latin typeface="Times New Roman" pitchFamily="18" charset="0"/>
              <a:cs typeface="Times New Roman" pitchFamily="18" charset="0"/>
            </a:endParaRPr>
          </a:p>
          <a:p>
            <a:pPr algn="just">
              <a:buNone/>
            </a:pPr>
            <a:r>
              <a:rPr lang="hr-HR" sz="3700" dirty="0">
                <a:latin typeface="Times New Roman" pitchFamily="18" charset="0"/>
                <a:cs typeface="Times New Roman" pitchFamily="18" charset="0"/>
              </a:rPr>
              <a:t>All the benefits od e – learning can result in an increased completion rate </a:t>
            </a:r>
            <a:r>
              <a:rPr lang="hr-HR" sz="3700" dirty="0" smtClean="0">
                <a:latin typeface="Times New Roman" pitchFamily="18" charset="0"/>
                <a:cs typeface="Times New Roman" pitchFamily="18" charset="0"/>
              </a:rPr>
              <a:t>.Advantages </a:t>
            </a:r>
            <a:r>
              <a:rPr lang="hr-HR" sz="3700" dirty="0">
                <a:latin typeface="Times New Roman" pitchFamily="18" charset="0"/>
                <a:cs typeface="Times New Roman" pitchFamily="18" charset="0"/>
              </a:rPr>
              <a:t>are:</a:t>
            </a:r>
            <a:endParaRPr lang="en-US" sz="3700" b="1" i="1" dirty="0">
              <a:latin typeface="Times New Roman" pitchFamily="18" charset="0"/>
              <a:cs typeface="Times New Roman" pitchFamily="18" charset="0"/>
            </a:endParaRPr>
          </a:p>
          <a:p>
            <a:pPr marL="548640" lvl="0" algn="just">
              <a:lnSpc>
                <a:spcPct val="120000"/>
              </a:lnSpc>
            </a:pPr>
            <a:r>
              <a:rPr lang="en-US" sz="3700" dirty="0">
                <a:latin typeface="Times New Roman" pitchFamily="18" charset="0"/>
                <a:cs typeface="Times New Roman" pitchFamily="18" charset="0"/>
              </a:rPr>
              <a:t>Time and space flexibility,</a:t>
            </a:r>
          </a:p>
          <a:p>
            <a:pPr marL="548640" lvl="0" algn="just">
              <a:lnSpc>
                <a:spcPct val="120000"/>
              </a:lnSpc>
            </a:pPr>
            <a:r>
              <a:rPr lang="en-US" sz="3700" dirty="0">
                <a:latin typeface="Times New Roman" pitchFamily="18" charset="0"/>
                <a:cs typeface="Times New Roman" pitchFamily="18" charset="0"/>
              </a:rPr>
              <a:t>Computer interaction between students and professors,</a:t>
            </a:r>
          </a:p>
          <a:p>
            <a:pPr marL="548640" lvl="0" algn="just">
              <a:lnSpc>
                <a:spcPct val="120000"/>
              </a:lnSpc>
            </a:pPr>
            <a:r>
              <a:rPr lang="en-US" sz="3700" dirty="0">
                <a:latin typeface="Times New Roman" pitchFamily="18" charset="0"/>
                <a:cs typeface="Times New Roman" pitchFamily="18" charset="0"/>
              </a:rPr>
              <a:t>Questions are asked more freely,</a:t>
            </a:r>
          </a:p>
          <a:p>
            <a:pPr marL="548640" lvl="0" algn="just">
              <a:lnSpc>
                <a:spcPct val="120000"/>
              </a:lnSpc>
            </a:pPr>
            <a:r>
              <a:rPr lang="en-US" sz="3700" dirty="0">
                <a:latin typeface="Times New Roman" pitchFamily="18" charset="0"/>
                <a:cs typeface="Times New Roman" pitchFamily="18" charset="0"/>
              </a:rPr>
              <a:t>Communication and work in groups on joint projects between students, </a:t>
            </a:r>
          </a:p>
          <a:p>
            <a:pPr marL="548640" lvl="0" algn="just">
              <a:lnSpc>
                <a:spcPct val="120000"/>
              </a:lnSpc>
            </a:pPr>
            <a:r>
              <a:rPr lang="en-US" sz="3700" dirty="0">
                <a:latin typeface="Times New Roman" pitchFamily="18" charset="0"/>
                <a:cs typeface="Times New Roman" pitchFamily="18" charset="0"/>
              </a:rPr>
              <a:t>Using interactive content and different media ,</a:t>
            </a:r>
          </a:p>
          <a:p>
            <a:pPr marL="548640" lvl="0" algn="just">
              <a:lnSpc>
                <a:spcPct val="120000"/>
              </a:lnSpc>
            </a:pPr>
            <a:r>
              <a:rPr lang="en-US" sz="3700" dirty="0">
                <a:latin typeface="Times New Roman" pitchFamily="18" charset="0"/>
                <a:cs typeface="Times New Roman" pitchFamily="18" charset="0"/>
              </a:rPr>
              <a:t>Learning content can be adapted to individual students </a:t>
            </a:r>
            <a:r>
              <a:rPr lang="en-US" sz="3700" dirty="0" smtClean="0">
                <a:latin typeface="Times New Roman" pitchFamily="18" charset="0"/>
                <a:cs typeface="Times New Roman" pitchFamily="18" charset="0"/>
              </a:rPr>
              <a:t>…</a:t>
            </a:r>
            <a:endParaRPr lang="en-US" sz="3700" dirty="0">
              <a:latin typeface="Times New Roman" pitchFamily="18" charset="0"/>
              <a:cs typeface="Times New Roman" pitchFamily="18" charset="0"/>
            </a:endParaRPr>
          </a:p>
          <a:p>
            <a:pPr algn="just">
              <a:buNone/>
            </a:pPr>
            <a:r>
              <a:rPr lang="en-US" sz="3700" dirty="0">
                <a:latin typeface="Times New Roman" pitchFamily="18" charset="0"/>
                <a:cs typeface="Times New Roman" pitchFamily="18" charset="0"/>
              </a:rPr>
              <a:t>Disadvantages are:</a:t>
            </a:r>
          </a:p>
          <a:p>
            <a:pPr marL="548640" lvl="0" algn="just"/>
            <a:r>
              <a:rPr lang="en-US" sz="3700" dirty="0">
                <a:latin typeface="Times New Roman" pitchFamily="18" charset="0"/>
                <a:cs typeface="Times New Roman" pitchFamily="18" charset="0"/>
              </a:rPr>
              <a:t>Motivate the student to enroll in an online course or program </a:t>
            </a:r>
          </a:p>
          <a:p>
            <a:pPr marL="548640" lvl="0" algn="just"/>
            <a:r>
              <a:rPr lang="en-US" sz="3700" dirty="0">
                <a:latin typeface="Times New Roman" pitchFamily="18" charset="0"/>
                <a:cs typeface="Times New Roman" pitchFamily="18" charset="0"/>
              </a:rPr>
              <a:t>Many e-learning programs fail. The dropout rate is up to 60% </a:t>
            </a:r>
          </a:p>
          <a:p>
            <a:pPr marL="548640" lvl="0" algn="just"/>
            <a:r>
              <a:rPr lang="en-US" sz="3700" dirty="0">
                <a:latin typeface="Times New Roman" pitchFamily="18" charset="0"/>
                <a:cs typeface="Times New Roman" pitchFamily="18" charset="0"/>
              </a:rPr>
              <a:t>Hire teachers or tutors who will pay special attention to student motivation and follow up their progression</a:t>
            </a:r>
          </a:p>
          <a:p>
            <a:pPr marL="548640" lvl="0" algn="just"/>
            <a:r>
              <a:rPr lang="en-US" sz="3700" dirty="0">
                <a:latin typeface="Times New Roman" pitchFamily="18" charset="0"/>
                <a:cs typeface="Times New Roman" pitchFamily="18" charset="0"/>
              </a:rPr>
              <a:t>May experience loneliness and isolation due to lack of live contact </a:t>
            </a:r>
          </a:p>
          <a:p>
            <a:pPr marL="548640" lvl="0" algn="just"/>
            <a:r>
              <a:rPr lang="en-US" sz="3700" dirty="0">
                <a:latin typeface="Times New Roman" pitchFamily="18" charset="0"/>
                <a:cs typeface="Times New Roman" pitchFamily="18" charset="0"/>
              </a:rPr>
              <a:t>It takes too long to create e-learning content for education </a:t>
            </a:r>
          </a:p>
          <a:p>
            <a:pPr marL="548640" lvl="0" algn="just"/>
            <a:r>
              <a:rPr lang="en-US" sz="3700" dirty="0">
                <a:latin typeface="Times New Roman" pitchFamily="18" charset="0"/>
                <a:cs typeface="Times New Roman" pitchFamily="18" charset="0"/>
              </a:rPr>
              <a:t>The design and creation of interactive and multimedia content should be given particular attention</a:t>
            </a:r>
          </a:p>
          <a:p>
            <a:pPr marL="548640" lvl="0" algn="just"/>
            <a:r>
              <a:rPr lang="en-US" sz="3700" dirty="0">
                <a:latin typeface="Times New Roman" pitchFamily="18" charset="0"/>
                <a:cs typeface="Times New Roman" pitchFamily="18" charset="0"/>
              </a:rPr>
              <a:t>Dependencies of courses on </a:t>
            </a:r>
            <a:r>
              <a:rPr lang="en-US" sz="3700" dirty="0" smtClean="0">
                <a:latin typeface="Times New Roman" pitchFamily="18" charset="0"/>
                <a:cs typeface="Times New Roman" pitchFamily="18" charset="0"/>
              </a:rPr>
              <a:t>technology…</a:t>
            </a:r>
            <a:endParaRPr lang="en-US" sz="3700" dirty="0">
              <a:latin typeface="Times New Roman" pitchFamily="18" charset="0"/>
              <a:cs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RESEARCH METHODOLOGY</a:t>
            </a:r>
            <a:br>
              <a:rPr lang="en-US" b="1" dirty="0"/>
            </a:br>
            <a:endParaRPr lang="en-US" dirty="0"/>
          </a:p>
        </p:txBody>
      </p:sp>
      <p:sp>
        <p:nvSpPr>
          <p:cNvPr id="3" name="Content Placeholder 2"/>
          <p:cNvSpPr>
            <a:spLocks noGrp="1"/>
          </p:cNvSpPr>
          <p:nvPr>
            <p:ph idx="1"/>
          </p:nvPr>
        </p:nvSpPr>
        <p:spPr/>
        <p:txBody>
          <a:bodyPr>
            <a:normAutofit fontScale="47500" lnSpcReduction="20000"/>
          </a:bodyPr>
          <a:lstStyle/>
          <a:p>
            <a:pPr algn="just">
              <a:buNone/>
            </a:pPr>
            <a:r>
              <a:rPr lang="en-GB" dirty="0">
                <a:latin typeface="Times New Roman" pitchFamily="18" charset="0"/>
                <a:cs typeface="Times New Roman" pitchFamily="18" charset="0"/>
              </a:rPr>
              <a:t>Research is conducted upon the methodology presented as follows:</a:t>
            </a:r>
            <a:endParaRPr lang="en-US" dirty="0">
              <a:latin typeface="Times New Roman" pitchFamily="18" charset="0"/>
              <a:cs typeface="Times New Roman" pitchFamily="18" charset="0"/>
            </a:endParaRPr>
          </a:p>
          <a:p>
            <a:pPr lvl="0" algn="just"/>
            <a:r>
              <a:rPr lang="en-US" b="1" dirty="0">
                <a:latin typeface="Times New Roman" pitchFamily="18" charset="0"/>
                <a:cs typeface="Times New Roman" pitchFamily="18" charset="0"/>
              </a:rPr>
              <a:t>Research goal - </a:t>
            </a:r>
            <a:r>
              <a:rPr lang="en-GB" dirty="0">
                <a:latin typeface="Times New Roman" pitchFamily="18" charset="0"/>
                <a:cs typeface="Times New Roman" pitchFamily="18" charset="0"/>
              </a:rPr>
              <a:t>The goal is to determine students' attitudes about the quality of online teaching, comparing it with traditional teaching methods, and whether online learning is more effective if the student consults with the professor, and also to identify which educational software students use. It is necessary to know how students will gain the best knowledge.</a:t>
            </a:r>
            <a:endParaRPr lang="en-US" dirty="0">
              <a:latin typeface="Times New Roman" pitchFamily="18" charset="0"/>
              <a:cs typeface="Times New Roman" pitchFamily="18" charset="0"/>
            </a:endParaRPr>
          </a:p>
          <a:p>
            <a:pPr lvl="0" algn="just"/>
            <a:r>
              <a:rPr lang="en-GB" b="1" dirty="0">
                <a:latin typeface="Times New Roman" pitchFamily="18" charset="0"/>
                <a:cs typeface="Times New Roman" pitchFamily="18" charset="0"/>
              </a:rPr>
              <a:t>Research questions:</a:t>
            </a:r>
            <a:endParaRPr lang="en-US" b="1" dirty="0">
              <a:latin typeface="Times New Roman" pitchFamily="18" charset="0"/>
              <a:cs typeface="Times New Roman" pitchFamily="18" charset="0"/>
            </a:endParaRPr>
          </a:p>
          <a:p>
            <a:pPr marL="457200" algn="just"/>
            <a:r>
              <a:rPr lang="en-US" dirty="0">
                <a:latin typeface="Times New Roman" pitchFamily="18" charset="0"/>
                <a:cs typeface="Times New Roman" pitchFamily="18" charset="0"/>
              </a:rPr>
              <a:t>RQ1: Is online lecture and traditional lecture equally represented? </a:t>
            </a:r>
          </a:p>
          <a:p>
            <a:pPr marL="457200" algn="just"/>
            <a:r>
              <a:rPr lang="en-US" dirty="0">
                <a:latin typeface="Times New Roman" pitchFamily="18" charset="0"/>
                <a:cs typeface="Times New Roman" pitchFamily="18" charset="0"/>
              </a:rPr>
              <a:t>RQ2: Is online learning more effective if consulted regularly with a professor through the Internet? </a:t>
            </a:r>
          </a:p>
          <a:p>
            <a:pPr lvl="0" algn="just"/>
            <a:r>
              <a:rPr lang="en-GB" b="1" dirty="0">
                <a:latin typeface="Times New Roman" pitchFamily="18" charset="0"/>
                <a:cs typeface="Times New Roman" pitchFamily="18" charset="0"/>
              </a:rPr>
              <a:t>Hypothesis: </a:t>
            </a:r>
            <a:endParaRPr lang="en-US" b="1" dirty="0">
              <a:latin typeface="Times New Roman" pitchFamily="18" charset="0"/>
              <a:cs typeface="Times New Roman" pitchFamily="18" charset="0"/>
            </a:endParaRPr>
          </a:p>
          <a:p>
            <a:pPr marL="548640" algn="just"/>
            <a:r>
              <a:rPr lang="en-US" dirty="0" smtClean="0">
                <a:latin typeface="Times New Roman" pitchFamily="18" charset="0"/>
                <a:cs typeface="Times New Roman" pitchFamily="18" charset="0"/>
              </a:rPr>
              <a:t>-</a:t>
            </a:r>
            <a:r>
              <a:rPr lang="sr-Latn-R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Respondents </a:t>
            </a:r>
            <a:r>
              <a:rPr lang="en-US" dirty="0">
                <a:latin typeface="Times New Roman" pitchFamily="18" charset="0"/>
                <a:cs typeface="Times New Roman" pitchFamily="18" charset="0"/>
              </a:rPr>
              <a:t>believe online lectures and traditional lectures are equally represented. </a:t>
            </a:r>
          </a:p>
          <a:p>
            <a:pPr marL="548640" algn="just"/>
            <a:r>
              <a:rPr lang="en-US" dirty="0" smtClean="0">
                <a:latin typeface="Times New Roman" pitchFamily="18" charset="0"/>
                <a:cs typeface="Times New Roman" pitchFamily="18" charset="0"/>
              </a:rPr>
              <a:t>-</a:t>
            </a:r>
            <a:r>
              <a:rPr lang="sr-Latn-R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Online </a:t>
            </a:r>
            <a:r>
              <a:rPr lang="en-US" dirty="0">
                <a:latin typeface="Times New Roman" pitchFamily="18" charset="0"/>
                <a:cs typeface="Times New Roman" pitchFamily="18" charset="0"/>
              </a:rPr>
              <a:t>learning is more effective with consultations with a professor. </a:t>
            </a:r>
          </a:p>
          <a:p>
            <a:pPr lvl="0" algn="just"/>
            <a:r>
              <a:rPr lang="en-GB" b="1" dirty="0">
                <a:latin typeface="Times New Roman" pitchFamily="18" charset="0"/>
                <a:cs typeface="Times New Roman" pitchFamily="18" charset="0"/>
              </a:rPr>
              <a:t>Place and method of research </a:t>
            </a:r>
            <a:r>
              <a:rPr lang="en-GB" dirty="0">
                <a:latin typeface="Times New Roman" pitchFamily="18" charset="0"/>
                <a:cs typeface="Times New Roman" pitchFamily="18" charset="0"/>
              </a:rPr>
              <a:t>– </a:t>
            </a:r>
            <a:r>
              <a:rPr lang="en-US" dirty="0">
                <a:latin typeface="Times New Roman" pitchFamily="18" charset="0"/>
                <a:cs typeface="Times New Roman" pitchFamily="18" charset="0"/>
              </a:rPr>
              <a:t>The research was conducted at the Technical Faculty at </a:t>
            </a:r>
            <a:r>
              <a:rPr lang="en-US" dirty="0" err="1">
                <a:latin typeface="Times New Roman" pitchFamily="18" charset="0"/>
                <a:cs typeface="Times New Roman" pitchFamily="18" charset="0"/>
              </a:rPr>
              <a:t>Zrenjanin</a:t>
            </a:r>
            <a:r>
              <a:rPr lang="en-US" dirty="0">
                <a:latin typeface="Times New Roman" pitchFamily="18" charset="0"/>
                <a:cs typeface="Times New Roman" pitchFamily="18" charset="0"/>
              </a:rPr>
              <a:t> by dividing the survey trough social networks.</a:t>
            </a:r>
          </a:p>
          <a:p>
            <a:pPr lvl="0" algn="just"/>
            <a:r>
              <a:rPr lang="en-GB" b="1" dirty="0">
                <a:latin typeface="Times New Roman" pitchFamily="18" charset="0"/>
                <a:cs typeface="Times New Roman" pitchFamily="18" charset="0"/>
              </a:rPr>
              <a:t>Sample</a:t>
            </a:r>
            <a:r>
              <a:rPr lang="en-GB" dirty="0">
                <a:latin typeface="Times New Roman" pitchFamily="18" charset="0"/>
                <a:cs typeface="Times New Roman" pitchFamily="18" charset="0"/>
              </a:rPr>
              <a:t> – </a:t>
            </a:r>
            <a:r>
              <a:rPr lang="en-US" dirty="0">
                <a:latin typeface="Times New Roman" pitchFamily="18" charset="0"/>
                <a:cs typeface="Times New Roman" pitchFamily="18" charset="0"/>
              </a:rPr>
              <a:t>The survey was conducted in the period from 20.04.2020 to 26.04.2020 where the respondents were 83 students from the Technical Faculty in </a:t>
            </a:r>
            <a:r>
              <a:rPr lang="en-US" dirty="0" err="1">
                <a:latin typeface="Times New Roman" pitchFamily="18" charset="0"/>
                <a:cs typeface="Times New Roman" pitchFamily="18" charset="0"/>
              </a:rPr>
              <a:t>Zrenjanin</a:t>
            </a:r>
            <a:r>
              <a:rPr lang="en-US" dirty="0">
                <a:latin typeface="Times New Roman" pitchFamily="18" charset="0"/>
                <a:cs typeface="Times New Roman" pitchFamily="18" charset="0"/>
              </a:rPr>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a:latin typeface="Times New Roman" pitchFamily="18" charset="0"/>
                <a:cs typeface="Times New Roman" pitchFamily="18" charset="0"/>
              </a:rPr>
              <a:t>This section presents the results of a survey conducted to understand students’ views on e – learning, as well as to compare online and traditional learning and use of online platforms. </a:t>
            </a:r>
            <a:endParaRPr lang="sr-Latn-R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Of </a:t>
            </a:r>
            <a:r>
              <a:rPr lang="en-US" dirty="0">
                <a:latin typeface="Times New Roman" pitchFamily="18" charset="0"/>
                <a:cs typeface="Times New Roman" pitchFamily="18" charset="0"/>
              </a:rPr>
              <a:t>the total number of respondents, 39  students are the first year, followed by 13 students with the second year, 12 with the third year, 7 students with the fourth, and finally with 12 students with the fifth year (master studies). </a:t>
            </a:r>
            <a:endParaRPr lang="sr-Latn-R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vast majority of respondents (79 students) are 19 to 25 years old, while only 4 of them are 26 to 30 years old. Most of  the respondents are IT Engineers (26 students), followed by Oil and Gas (12 students), IT in education (9 students), Software Engineering (8students), Clothing Engineering (7students), Mechanical Engineering (6 students), Engineering Management (5 students), Environmental Protection (5 students), Information Technology Management (3 students) and IT in Business Systems (2 students).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2441</Words>
  <Application>Microsoft Office PowerPoint</Application>
  <PresentationFormat>On-screen Show (4:3)</PresentationFormat>
  <Paragraphs>76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ITRO CONFERENCE ANALYSIS OF STUDENTS ATTITUDES ABOUT E - LEARNING  </vt:lpstr>
      <vt:lpstr>Abstract</vt:lpstr>
      <vt:lpstr>INTRODUCTION </vt:lpstr>
      <vt:lpstr>E-LEARNING </vt:lpstr>
      <vt:lpstr>Slide 5</vt:lpstr>
      <vt:lpstr>Slide 6</vt:lpstr>
      <vt:lpstr>Slide 7</vt:lpstr>
      <vt:lpstr>RESEARCH METHODOLOGY </vt:lpstr>
      <vt:lpstr>Slide 9</vt:lpstr>
      <vt:lpstr>When asked “Have you had on - line lecture?", 43 students replied “NO”, others 40 students replied “YES”. </vt:lpstr>
      <vt:lpstr>When asked “Which learning method is represented?“, 37 students voted for a combination of traditional and on – line learning, 35 opted for traditional learning, while only 11 students voted for on – line learning. </vt:lpstr>
      <vt:lpstr>Slide 12</vt:lpstr>
      <vt:lpstr>Slide 13</vt:lpstr>
      <vt:lpstr>Slide 14</vt:lpstr>
      <vt:lpstr>Slide 15</vt:lpstr>
      <vt:lpstr>Slide 16</vt:lpstr>
      <vt:lpstr>Slide 17</vt:lpstr>
      <vt:lpstr>Slide 18</vt:lpstr>
      <vt:lpstr>Slide 19</vt:lpstr>
      <vt:lpstr>DISCUSSION AND CONCLUSION</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ITRO CONFERENCE ANALYSIS OF STUDENTS ATTITUDES ABOUT E - LEARNING</dc:title>
  <dc:creator>Maja</dc:creator>
  <cp:lastModifiedBy>SusMAthEdu02</cp:lastModifiedBy>
  <cp:revision>52</cp:revision>
  <dcterms:created xsi:type="dcterms:W3CDTF">2020-10-13T10:26:24Z</dcterms:created>
  <dcterms:modified xsi:type="dcterms:W3CDTF">2020-10-23T13:46:04Z</dcterms:modified>
</cp:coreProperties>
</file>