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0080625" cy="755967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68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6D6A3040-FB29-4F72-91D0-C61393984AFD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484313" y="900113"/>
            <a:ext cx="4587875" cy="344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8531BB2E-1E77-40A2-AC0D-B9D3F497B5F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20725" y="4679950"/>
            <a:ext cx="6118225" cy="50387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5EE876A-3B69-41EC-A9DD-37BDEE711AF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58B4DF3-C86E-4646-AB85-AC13B2C124A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402CE38-126A-4428-AB50-B078B5BFAA7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7754735-34B8-4C5E-9505-279257F8FAA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9ABE261B-0A15-41D1-B1A8-8BF8009B76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5D72021E-B051-43CD-A79F-846243F5AC8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BF4F29A8-B3F5-4F4A-9B3A-47AF6A45C65D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167B31F5-9ED7-4DB7-A541-B2FD52CEAA95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11902614-1958-4255-B427-763046755C9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>
            <a:extLst>
              <a:ext uri="{FF2B5EF4-FFF2-40B4-BE49-F238E27FC236}">
                <a16:creationId xmlns:a16="http://schemas.microsoft.com/office/drawing/2014/main" id="{C6178217-96BE-4A0B-A208-F5164F791F4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D0E390C4-C09C-4C98-A75B-A86924756677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10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31747" name="Rectangle 1">
            <a:extLst>
              <a:ext uri="{FF2B5EF4-FFF2-40B4-BE49-F238E27FC236}">
                <a16:creationId xmlns:a16="http://schemas.microsoft.com/office/drawing/2014/main" id="{CDFB1AB9-3B85-4E3B-9A08-3D721512D194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785FA9F1-FF4E-4DC9-92BB-29332A7B6C4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3EAE34B5-BEE4-45A8-AC86-124092F7E87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408D4F82-339F-45AA-9FB5-5E57B9ACEC03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11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547C88D2-7BB2-4AB7-8D04-215127734ED3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BD6B25A8-B313-4CE2-B1EB-AD971FBA056F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>
            <a:extLst>
              <a:ext uri="{FF2B5EF4-FFF2-40B4-BE49-F238E27FC236}">
                <a16:creationId xmlns:a16="http://schemas.microsoft.com/office/drawing/2014/main" id="{BD6D6732-B676-4C67-B596-85A392ABC00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68559921-EE2A-4FE2-AEC8-B4C32AAA335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12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33795" name="Rectangle 1">
            <a:extLst>
              <a:ext uri="{FF2B5EF4-FFF2-40B4-BE49-F238E27FC236}">
                <a16:creationId xmlns:a16="http://schemas.microsoft.com/office/drawing/2014/main" id="{ABE1D0A8-85A6-4FBE-8627-2EAE744BDC16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E13ACA36-7CAD-4F3F-82C1-606F340A3B31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>
            <a:extLst>
              <a:ext uri="{FF2B5EF4-FFF2-40B4-BE49-F238E27FC236}">
                <a16:creationId xmlns:a16="http://schemas.microsoft.com/office/drawing/2014/main" id="{891609C0-4DC8-4292-B4CF-6E961B43C59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E3D5F0B0-836A-4EFA-91DC-60045CDB8132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13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34819" name="Rectangle 1">
            <a:extLst>
              <a:ext uri="{FF2B5EF4-FFF2-40B4-BE49-F238E27FC236}">
                <a16:creationId xmlns:a16="http://schemas.microsoft.com/office/drawing/2014/main" id="{36B9ECE0-BFB5-4462-878C-08245B28E81F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71EC6380-8C4F-453B-ABAE-D63CDBBC14C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>
            <a:extLst>
              <a:ext uri="{FF2B5EF4-FFF2-40B4-BE49-F238E27FC236}">
                <a16:creationId xmlns:a16="http://schemas.microsoft.com/office/drawing/2014/main" id="{C21C0807-44FE-45A9-9779-36FD43A66B4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B6174A98-A95B-487F-97C3-5D29611D11E4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14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35843" name="Rectangle 1">
            <a:extLst>
              <a:ext uri="{FF2B5EF4-FFF2-40B4-BE49-F238E27FC236}">
                <a16:creationId xmlns:a16="http://schemas.microsoft.com/office/drawing/2014/main" id="{1AD6ECC7-6878-4ED1-BAFE-7DC015545001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A319591B-592E-40A9-9DDB-44DE36A6E60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>
            <a:extLst>
              <a:ext uri="{FF2B5EF4-FFF2-40B4-BE49-F238E27FC236}">
                <a16:creationId xmlns:a16="http://schemas.microsoft.com/office/drawing/2014/main" id="{D894D72E-C036-485E-A226-B53201BE374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FAA287B4-3F27-43D0-BD4A-EB4DF2FECBDD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15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36867" name="Rectangle 1">
            <a:extLst>
              <a:ext uri="{FF2B5EF4-FFF2-40B4-BE49-F238E27FC236}">
                <a16:creationId xmlns:a16="http://schemas.microsoft.com/office/drawing/2014/main" id="{6A43F375-E704-4C53-BBDC-5D4D704AE13F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FFA1C986-CC0E-411B-82DD-AD6061E5947F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>
            <a:extLst>
              <a:ext uri="{FF2B5EF4-FFF2-40B4-BE49-F238E27FC236}">
                <a16:creationId xmlns:a16="http://schemas.microsoft.com/office/drawing/2014/main" id="{7525D7EC-BE15-49B2-87B7-41AF4E95DE6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629169FF-B9EB-4B80-B1EF-BAEB77E9EEDA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16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37891" name="Rectangle 1">
            <a:extLst>
              <a:ext uri="{FF2B5EF4-FFF2-40B4-BE49-F238E27FC236}">
                <a16:creationId xmlns:a16="http://schemas.microsoft.com/office/drawing/2014/main" id="{091BC6B3-60CB-4775-AE60-A29947A93B01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B45E804E-5960-4AB2-ACFF-2A31803DBCB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>
            <a:extLst>
              <a:ext uri="{FF2B5EF4-FFF2-40B4-BE49-F238E27FC236}">
                <a16:creationId xmlns:a16="http://schemas.microsoft.com/office/drawing/2014/main" id="{1B84DB94-9D4A-44C4-AA3B-871318B4BE3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22EBBA14-13FE-4096-ABA5-A69F4DFB15F9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17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38915" name="Rectangle 1">
            <a:extLst>
              <a:ext uri="{FF2B5EF4-FFF2-40B4-BE49-F238E27FC236}">
                <a16:creationId xmlns:a16="http://schemas.microsoft.com/office/drawing/2014/main" id="{6ABFBDC9-32F4-4C64-B2B0-0BBA42EFF7A9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503F9ABB-F0FB-479A-8B60-0D7C460BEB41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>
            <a:extLst>
              <a:ext uri="{FF2B5EF4-FFF2-40B4-BE49-F238E27FC236}">
                <a16:creationId xmlns:a16="http://schemas.microsoft.com/office/drawing/2014/main" id="{BC15E080-2E1F-47F3-BCBC-37FFDA71D3B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1F03B6CE-476C-4269-95AF-A9DC3F4A7B46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18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39939" name="Rectangle 1">
            <a:extLst>
              <a:ext uri="{FF2B5EF4-FFF2-40B4-BE49-F238E27FC236}">
                <a16:creationId xmlns:a16="http://schemas.microsoft.com/office/drawing/2014/main" id="{2729D942-0629-443A-AB04-EC00938762CC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DFAAC611-EDB4-48A0-8F90-F1D36714F19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>
            <a:extLst>
              <a:ext uri="{FF2B5EF4-FFF2-40B4-BE49-F238E27FC236}">
                <a16:creationId xmlns:a16="http://schemas.microsoft.com/office/drawing/2014/main" id="{2384A6DE-67B8-4FAF-9DD5-703C7740B21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BDBD9A91-5C37-47F1-B71A-2C575F96E4C7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D6687E54-B3D0-40BE-A517-0FC46529F711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C539C8F2-2C19-4FD8-AD43-8F6BC2629085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14897A1D-A91B-4391-8E0C-26F31C18752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9A8899A4-514A-4ADC-ACB7-BF6C712E243F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3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EEBC5A3F-F406-41E3-861E-4024D11D69A2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38E64C6-756A-4E09-912A-A6BF455E42F9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id="{4F9B7122-6EFC-4346-B180-943309DB9B8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439192F5-FA60-4D34-B37F-991E2E770CEA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4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674D575F-830F-4E70-AC10-07508AE4531A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F8DB3600-4858-405E-9BBC-29D29BA32D04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9144ED0C-E9B7-47D0-B737-12089C44D20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53964D92-5A1E-44BE-98DC-E9A01F60592B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5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902BBBCC-8439-4F85-9F8A-AE4B470C6017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8200ABB5-A4D6-4FB6-94B9-7AE5DC27575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>
            <a:extLst>
              <a:ext uri="{FF2B5EF4-FFF2-40B4-BE49-F238E27FC236}">
                <a16:creationId xmlns:a16="http://schemas.microsoft.com/office/drawing/2014/main" id="{33BA9D76-69F8-452E-8C81-28F24B3F16A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D1D1BCF6-F3C9-4880-803C-5A0EBCCE6FF8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6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0D1D2681-61CB-47A0-8C56-351F0CE5C263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3CB473FC-1BED-4C89-8F6D-7777976DB88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>
            <a:extLst>
              <a:ext uri="{FF2B5EF4-FFF2-40B4-BE49-F238E27FC236}">
                <a16:creationId xmlns:a16="http://schemas.microsoft.com/office/drawing/2014/main" id="{62FD222E-CAFB-49E1-95E3-F4F17FEF9C2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985FFFAF-AF99-4C3A-9947-2B87CDA58841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7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28675" name="Rectangle 1">
            <a:extLst>
              <a:ext uri="{FF2B5EF4-FFF2-40B4-BE49-F238E27FC236}">
                <a16:creationId xmlns:a16="http://schemas.microsoft.com/office/drawing/2014/main" id="{B30B35A6-E4A3-42DE-BAB3-BEAF514BAC6D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0A64588C-E084-430A-9B0B-6B7E47BDB29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>
            <a:extLst>
              <a:ext uri="{FF2B5EF4-FFF2-40B4-BE49-F238E27FC236}">
                <a16:creationId xmlns:a16="http://schemas.microsoft.com/office/drawing/2014/main" id="{E1625A02-7DFB-4E99-95FD-E51B7115CFE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5D78E937-FA52-45A7-965D-9BB98578E61A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8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29699" name="Rectangle 1">
            <a:extLst>
              <a:ext uri="{FF2B5EF4-FFF2-40B4-BE49-F238E27FC236}">
                <a16:creationId xmlns:a16="http://schemas.microsoft.com/office/drawing/2014/main" id="{648F9EE2-4130-4DD3-B6A9-83192AA26FD6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498D7ED8-A73E-4A3D-B346-2F9D2541B762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>
            <a:extLst>
              <a:ext uri="{FF2B5EF4-FFF2-40B4-BE49-F238E27FC236}">
                <a16:creationId xmlns:a16="http://schemas.microsoft.com/office/drawing/2014/main" id="{7AB010A9-834C-4A69-B319-6B394D77CA7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fld id="{C2AA3DC0-8658-4944-8948-924C3D0FA1FA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eaLnBrk="1"/>
              <a:t>9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30723" name="Rectangle 1">
            <a:extLst>
              <a:ext uri="{FF2B5EF4-FFF2-40B4-BE49-F238E27FC236}">
                <a16:creationId xmlns:a16="http://schemas.microsoft.com/office/drawing/2014/main" id="{59ABEE8E-9242-4FE5-A29F-E4BE864B1651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4E2D34BF-4411-4A2F-BCF4-F83AD344A19E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AA7BBB-BE3D-4A6C-85D7-CF1E65AEAE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6E2C51-7D79-44E3-8F30-605A1B2914F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D494B9-FD45-4CDE-8BC6-7BCBC3AC814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0AB570-E810-4C31-9A0F-D8954FAFE6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78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A7C708-E87D-4838-85BB-98B41F23BE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189B0A-F13C-4EC4-9668-93CA5A0A6B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241E7D-11FB-47FE-B8F2-93A169D7F08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95D41-49B9-4803-8AB8-519B74DE86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15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BAF0E9-8713-4533-A048-DB7162A062A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0C5261-76B2-46C2-9339-F52E1733AF6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2611FF-40CB-47F1-BCDE-211A01206C5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C2AD1-5C3F-4397-8025-6A265896A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624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3493F1-80A1-4329-994B-A7708716141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D98DDE-2D06-4E62-9711-0E82A530000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F404DE-1128-4E4E-A9F0-12E86260EA1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284A6D-4EE3-413D-9F78-01202327A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549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85775C-489F-4FFB-A31C-4583ED8A55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B36C9D-9AC1-4C28-803B-012280A998C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0EF0D7-945D-42CB-95D2-90C9DA389FF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716BF-826B-4026-863C-EC302DD67E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270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3D33D0-54A9-4FDA-8231-31F2C59D3C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099026-09EF-42CC-AC9B-DA63388DA96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24036B-5224-4FFE-A62F-09A703D404A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38B83-A630-4DF1-94C7-A498EB5549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794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00225"/>
            <a:ext cx="44592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800225"/>
            <a:ext cx="4459288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8D9783-0CCE-448B-B482-85AF8D148D7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DDC2D9-6913-47B9-BD6B-5AE540E27BF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7B0798-F27E-4B32-8A0A-A227AA6190E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24873D-BD14-4FCB-8DC8-2C7F837652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537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643A6B8-C4F0-463A-8E52-59E75DDB407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0B70FA-6E56-43FF-9B2E-8E1EA116BD3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71AD263-9021-4E87-A26A-81959CEA247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BFAD6-3D62-49EA-8730-63DD1C0677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268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3BD515-6D33-4A44-B3E5-6124C042DD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D4DE7D-1082-4BF6-A1CB-A64D106B05D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22B35CD-1FF2-480A-9ADB-2BD951FBE6B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1D48A2-89DD-4CE1-A22D-72C46547B5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47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35A34CD-438D-4852-82B1-B940A37860E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34E0C5D-DC2E-4546-BEEB-8F5FFD4FBA3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63298C-F66D-46CF-992F-559DC420590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09835-A62E-4A0E-A464-CFE01B3105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249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68719-3924-4CE8-B433-39E684429A4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A1A2A8-F263-45E1-9E88-E02E730F482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24034F-4545-4B90-B78C-AA437F7B9B3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2C8637-D5B5-4AA2-8EFA-FC8F3B0541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6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61AE9A-26D3-4A29-AC97-E033180DCA6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DB363C-9B10-45E2-A2E6-B2ECF48425A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243F00-370F-4FFE-9D2C-F33C26C60C1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65A40-5EFE-4D43-A652-279C80F83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522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70EA53-40B9-4D90-9DDA-E79F73ED9B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73EA64-06D7-44A1-AD65-1FC2855AF9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F32A67-9CB3-4EEC-B7DB-48EFFA19878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FB721-A08D-40E8-B842-1C1FD41CD3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973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B113C0-2889-4A12-ABC0-919379A358F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466B94-5AAA-4722-A4ED-065608EE4E2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7D5775-3B7E-49A1-8506-B1924A9EC4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0F099C-11F9-4386-96CF-18B43B2476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8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7263" y="576263"/>
            <a:ext cx="2266950" cy="5607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576263"/>
            <a:ext cx="6651625" cy="5607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F7A91C-6576-435C-8A33-7159D314B38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06FD8D-EFE4-418B-AEF4-373BE07B3FA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B2664F-8B40-41DD-9265-3F5B71C1834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741B4-AB22-4402-9D52-B2F9DC0F0C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1254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76263"/>
            <a:ext cx="7197725" cy="719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37C7B3-22BF-4DE9-A316-5A0B703D5E4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C61073-710C-4772-B2E4-349034A50B2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F78321-70FB-4FD8-B2EE-41DC14B142A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6B1F5-9848-4072-A663-3F0C3F362E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1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8983EB-2803-4779-9804-867BD4DB386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8868A4-B766-436D-92A2-37BFE8083B4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1ED275-CD60-4F13-BE64-F61307B9552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16D80-70D8-4B22-B66E-AD700545CA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27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8348830-6B6D-4252-A894-872DC474DCB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E3FF358-5780-47E0-9554-C3C07F0DF59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627CAA9-022D-4A99-8B96-B82C1519916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9A739-2E31-43FA-87F0-95D3B6156E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40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17F02D5-E38E-4E89-957A-87918BD9177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E290F08-5A2F-4D95-83E5-0EDA8C52347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555D5FA-E55E-408B-90B9-EE5226D6ACB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4BD274-8F3B-4134-90F6-30D0F8D1A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33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02557CC-24C0-494D-AADF-9596D2B0FA9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D9D0A3-864F-4D33-A55B-4189C37FE00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77EACC-C68E-400C-80F6-E11685EA91E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E8A4F-5B6B-45BD-A6E5-F123555D6D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68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E401A56-DC27-4013-B597-F3385E4806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95CA24C-52F0-4D7E-A733-0FCEC3DBFC2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82C7FC-0136-4ED0-AD91-158B3F2B878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297EF-93E6-49A5-A47E-ED7B2D1EC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69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4E072B7-8EA2-4CBA-98CB-7CD644F1E60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58FE529-E639-420E-86B8-8D4F6BE6F5F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0C0C827-FB65-4FD0-998F-2ACD19A08B5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E3E831-8D56-46C7-8ED3-51B626FD25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28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2F15043-F4C0-49A4-9C72-18FECA2F27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F6BA300-126D-4335-BDB5-86928D0ADC7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9C6BFB6-A4F3-4E66-9252-A5B24B71965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5B0E89-A377-41E4-BBE8-363A0FFD6C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91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B9FB7E6B-8AB8-4D20-810A-11C5F64AD7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02C176E-07BA-4663-9459-2AA471ACEB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53AA4F0-CD08-4025-9360-E7007D6BAF4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EC50CE1-F1AF-46AB-BAFB-0C8437FC84E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87E3DC8-9ABD-4880-BC2D-300F146A7BB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FEDF969F-456A-4BE6-8101-B0833CC4F3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1A6DA247-6482-4915-B063-2E10B7CD3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>
            <a:extLst>
              <a:ext uri="{FF2B5EF4-FFF2-40B4-BE49-F238E27FC236}">
                <a16:creationId xmlns:a16="http://schemas.microsoft.com/office/drawing/2014/main" id="{B7CAF988-8ED9-461D-8422-AB735BC7C0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576263"/>
            <a:ext cx="71977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10106B5F-BB50-47F1-9F06-4759BA957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800225"/>
            <a:ext cx="9070975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311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5A9580C1-5878-4CA6-806C-5D5525882CF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4887495-B3C5-42F5-AC39-EA9C91F08B0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45776F70-5990-4FC9-AD1C-82361CC719E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D6DC5958-E473-4441-B605-CCB0F5BF5F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5EAC2114-7345-4C6A-B8F8-8E08206C6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4963"/>
            <a:ext cx="65833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1002" rIns="90000" bIns="45000"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r>
              <a:rPr lang="en-US" altLang="en-US">
                <a:solidFill>
                  <a:srgbClr val="000000"/>
                </a:solidFill>
              </a:rPr>
              <a:t>Bojan Tomić, Nikola Milikić, Jelena Jovanović, Vladan Devedžić</a:t>
            </a:r>
          </a:p>
          <a:p>
            <a:pPr eaLnBrk="1"/>
            <a:endParaRPr lang="en-US" altLang="en-US">
              <a:solidFill>
                <a:srgbClr val="000000"/>
              </a:solidFill>
            </a:endParaRPr>
          </a:p>
          <a:p>
            <a:pPr eaLnBrk="1"/>
            <a:r>
              <a:rPr lang="en-US" altLang="en-US">
                <a:solidFill>
                  <a:srgbClr val="000000"/>
                </a:solidFill>
              </a:rPr>
              <a:t>Fakultet organizacionih nauka, Univerzitet u Beogradu</a:t>
            </a:r>
          </a:p>
          <a:p>
            <a:pPr eaLnBrk="1"/>
            <a:r>
              <a:rPr lang="en-US" altLang="en-US">
                <a:solidFill>
                  <a:srgbClr val="000000"/>
                </a:solidFill>
              </a:rPr>
              <a:t>Faculty of organizational sciences, University of Belgrade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E4292BEA-15F7-43C3-B9B6-E8DC396E0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9275" y="989013"/>
            <a:ext cx="9236075" cy="4497387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Times New Roman" panose="02020603050405020304" pitchFamily="18" charset="0"/>
              </a:rPr>
              <a:t>Examining attendance, performance and interest in a CS course in relation to students’ achievement goal orientation and self-evaluation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BB16BC8D-328E-40FF-996A-C0C5891DC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altLang="en-US"/>
              <a:t>Students’ interest score</a:t>
            </a:r>
          </a:p>
        </p:txBody>
      </p:sp>
      <p:pic>
        <p:nvPicPr>
          <p:cNvPr id="12291" name="Picture 2">
            <a:extLst>
              <a:ext uri="{FF2B5EF4-FFF2-40B4-BE49-F238E27FC236}">
                <a16:creationId xmlns:a16="http://schemas.microsoft.com/office/drawing/2014/main" id="{E3755CC0-4995-435B-912F-F5645B0D7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1800225"/>
            <a:ext cx="7477125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606318CE-1CB8-4611-8001-13971284A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altLang="en-US"/>
              <a:t>Students’ self-evaluation scores</a:t>
            </a:r>
          </a:p>
        </p:txBody>
      </p:sp>
      <p:pic>
        <p:nvPicPr>
          <p:cNvPr id="13315" name="Picture 2">
            <a:extLst>
              <a:ext uri="{FF2B5EF4-FFF2-40B4-BE49-F238E27FC236}">
                <a16:creationId xmlns:a16="http://schemas.microsoft.com/office/drawing/2014/main" id="{F0A3F555-BB5D-4360-A956-AFF61D430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1800225"/>
            <a:ext cx="8286750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2BADCEAC-BE26-446D-B8A1-393AAA3B5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altLang="en-US"/>
              <a:t>Students’ attendance</a:t>
            </a:r>
          </a:p>
        </p:txBody>
      </p:sp>
      <p:pic>
        <p:nvPicPr>
          <p:cNvPr id="14339" name="Picture 2">
            <a:extLst>
              <a:ext uri="{FF2B5EF4-FFF2-40B4-BE49-F238E27FC236}">
                <a16:creationId xmlns:a16="http://schemas.microsoft.com/office/drawing/2014/main" id="{FD8E8E7D-48BE-4AC1-ADCB-B48C53E50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1800225"/>
            <a:ext cx="8286750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95A55480-403E-46A7-B108-1C001AE14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altLang="en-US"/>
              <a:t>Students’ mid-term test scores</a:t>
            </a:r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73CCB1FA-AF2E-4D29-A72B-9D8CE93F5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1800225"/>
            <a:ext cx="8286750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E25AED54-4F13-4F2B-AC27-65AE9E2F3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altLang="en-US"/>
              <a:t>Students’ final test scores</a:t>
            </a:r>
          </a:p>
        </p:txBody>
      </p:sp>
      <p:pic>
        <p:nvPicPr>
          <p:cNvPr id="16387" name="Picture 2">
            <a:extLst>
              <a:ext uri="{FF2B5EF4-FFF2-40B4-BE49-F238E27FC236}">
                <a16:creationId xmlns:a16="http://schemas.microsoft.com/office/drawing/2014/main" id="{1C203B3B-28AA-483C-A91C-501E08E7A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1800225"/>
            <a:ext cx="8286750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FBAC0D61-4754-494D-A151-2D24D7B72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altLang="en-US"/>
              <a:t>Correlations</a:t>
            </a:r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81EE9209-DA11-4D78-B604-47E80F1F6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13" y="1778000"/>
            <a:ext cx="7815262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42F94682-3FB2-4EE8-888C-7AD9780EB8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altLang="en-US"/>
              <a:t>Conclusions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84AEFB1-3A8B-42BF-8FFC-C026B5153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800225"/>
            <a:ext cx="9072562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Students were: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highly motivated to do their tasks well, improve their knowledge and do better than they did before.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highly motivated to avoid doing worse than (they did) before, both generally and with regards to course tasks.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moderately motivated to outperform their peers, but wanted to avoid under-performing their peers slightly more.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>
                <a:cs typeface="Calibri" panose="020F0502020204030204" pitchFamily="34" charset="0"/>
              </a:rPr>
              <a:t>Interest in CS was positively correlated with performance (both mid-term and final test)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71ACDE10-8E5E-4CB7-9B8D-DD3E3A1198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altLang="en-US"/>
              <a:t>Conclusions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81DAC525-3B87-4E34-BE18-4EC01EE1F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800225"/>
            <a:ext cx="9072562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Self-evaluation scores were positively correlated with performance (mid-term and final test scores) and interest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Only AGO task-approach was positively correlated with performance (just the final test score)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All AGO constructs except for other-avoidance had a weak positive correlation with interest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Attendance was high (possibly due to course policy), and was correlated only with the mid-term test score.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49C41CB0-6F96-46F8-A0EB-E70012E1B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775" y="2330450"/>
            <a:ext cx="7199313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2004" rIns="0" bIns="0" anchor="ctr"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ctr" eaLnBrk="1"/>
            <a:r>
              <a:rPr lang="en-US" altLang="en-US" sz="3600">
                <a:solidFill>
                  <a:srgbClr val="000000"/>
                </a:solidFill>
                <a:cs typeface="WenQuanYi Zen Hei" charset="0"/>
              </a:rPr>
              <a:t>Thank you for your attention</a:t>
            </a:r>
          </a:p>
          <a:p>
            <a:pPr algn="ctr" eaLnBrk="1"/>
            <a:endParaRPr lang="en-US" altLang="en-US" sz="3600">
              <a:solidFill>
                <a:srgbClr val="000000"/>
              </a:solidFill>
              <a:cs typeface="WenQuanYi Zen Hei" charset="0"/>
            </a:endParaRPr>
          </a:p>
          <a:p>
            <a:pPr algn="ctr" eaLnBrk="1"/>
            <a:r>
              <a:rPr lang="en-US" altLang="en-US" sz="3600">
                <a:solidFill>
                  <a:srgbClr val="000000"/>
                </a:solidFill>
                <a:cs typeface="WenQuanYi Zen Hei" charset="0"/>
              </a:rPr>
              <a:t>Questions?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FD2AE191-3E3F-48FC-8F23-E48BD26A9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altLang="en-US"/>
              <a:t>Introduction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D0EE4D4-236E-459F-8919-44C61756E7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800225"/>
            <a:ext cx="9072562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High market need for programmers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High failure and dropout rates for CS courses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“Not everyone can be a good programmer”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Problem: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predicting CS course performance and interest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Input variables (usually):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Motivation (MSLQ, AGO...), learning strategies, self-efficacy, gender...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EBBA5789-F4EE-408B-84EB-87A275A2D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423863"/>
            <a:ext cx="8366125" cy="1023937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en-US" altLang="en-US"/>
              <a:t>Achievement goal orientation – AGO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429643D-AB9F-4A15-AB9C-446C98636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800225"/>
            <a:ext cx="9072562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Achievement goals - motivation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Broad categories of learners' aims/targets/purposes in evaluative learning settings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Example – learning and </a:t>
            </a:r>
            <a:r>
              <a:rPr lang="en-US" altLang="en-US">
                <a:cs typeface="Calibri" panose="020F0502020204030204" pitchFamily="34" charset="0"/>
              </a:rPr>
              <a:t>mastery of a task for its own sake OR learning to demonstrate performance when compared to others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Several AGO frameworks ([4] is used in this research)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2x2 (Elliot &amp; McGreggor, 2001)[3]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3x2 (Elliot, Murayama &amp; Pekrun, 2011)[4]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“Modified” 3x2 (</a:t>
            </a:r>
            <a:r>
              <a:rPr lang="en-US" altLang="en-US">
                <a:cs typeface="Calibri" panose="020F0502020204030204" pitchFamily="34" charset="0"/>
              </a:rPr>
              <a:t>Shell &amp; Soh, 2013)[12]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45E83DF1-3CCF-4FE6-BF71-3FDF18BAB7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423863"/>
            <a:ext cx="7542212" cy="1023937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altLang="en-US"/>
              <a:t>AGO 3x2 framework [4]</a:t>
            </a:r>
          </a:p>
        </p:txBody>
      </p:sp>
      <p:graphicFrame>
        <p:nvGraphicFramePr>
          <p:cNvPr id="7170" name="Group 2">
            <a:extLst>
              <a:ext uri="{FF2B5EF4-FFF2-40B4-BE49-F238E27FC236}">
                <a16:creationId xmlns:a16="http://schemas.microsoft.com/office/drawing/2014/main" id="{6759E908-F868-4387-A8C3-4483CAE2CD3E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2166938"/>
          <a:ext cx="9361488" cy="4470400"/>
        </p:xfrm>
        <a:graphic>
          <a:graphicData uri="http://schemas.openxmlformats.org/drawingml/2006/table">
            <a:tbl>
              <a:tblPr/>
              <a:tblGrid>
                <a:gridCol w="233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Valence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Noto Sans CJK SC Regular" charset="0"/>
                        <a:cs typeface="Noto Sans CJK SC Regular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Goal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Noto Sans CJK SC Regular" charset="0"/>
                        <a:cs typeface="Noto Sans CJK SC Regular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Noto Sans CJK SC Regular" charset="0"/>
                        <a:cs typeface="Noto Sans CJK SC Regular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Task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Self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Others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9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Positive valence (approach)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Task-approach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(focused on the attainment of task-based competence, e.g. “Do the task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correctly”)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Self-approach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(focused on the attainment of self-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based competence, e.g. “Do better than [I did] before”)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Other-approach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(focused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on the attainment of other-based competence, e.g. “Do better than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others”)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59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Negative valence (avoidance)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Task-avoidance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(focused on the avoidance of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task-based incompetence, e.g. “Avoid doing the task incorrectly”)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Self-avoidance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(focused on the avoidance of self-based incompetence, e.g.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“Avoid doing worse than [I did]before”)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Other-avoidance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(focused on the avoidance of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SC Regular" charset="0"/>
                          <a:cs typeface="Noto Sans CJK SC Regular" charset="0"/>
                        </a:rPr>
                        <a:t>other-based incompetence, e.g. “Avoid doing worse than others”)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83468BF1-6A24-4C02-BDBB-437DF7D81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altLang="en-US"/>
              <a:t>Research objectives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E5F1B65-42CC-4A11-9515-0FCA9DF9B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800225"/>
            <a:ext cx="9072562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Explore: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students’ motivation (AGO 3x2 framework)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Interest in CS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self-evaluation (on pre-faculty programming knowledge)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Course outcomes: attendance, performance (mid-term test score and final test score)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Explore the relations between: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AGO → attendance, interest, performance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self-evaluation → attendance, interest, performance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Attendance, interest →performance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00D85028-4057-4F0C-80D2-E07A3CAE1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altLang="en-US"/>
              <a:t>Educational and research setting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3D8BCADA-CF69-4A8F-8351-83977DE8A4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800225"/>
            <a:ext cx="9072562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Introductory course on OO programming (Java)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2</a:t>
            </a:r>
            <a:r>
              <a:rPr lang="en-US" altLang="en-US" baseline="33000"/>
              <a:t>nd</a:t>
            </a:r>
            <a:r>
              <a:rPr lang="en-US" altLang="en-US"/>
              <a:t> year BS studies, winter semester 2019/2020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215 students – 130 female, 85 male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Semester – 13 weeks (1.5hr labs + 1,5hr lectures per week)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Questionnaire (5</a:t>
            </a:r>
            <a:r>
              <a:rPr lang="en-US" altLang="en-US" baseline="33000"/>
              <a:t>th</a:t>
            </a:r>
            <a:r>
              <a:rPr lang="en-US" altLang="en-US"/>
              <a:t> week)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Mid-term test (6</a:t>
            </a:r>
            <a:r>
              <a:rPr lang="en-US" altLang="en-US" baseline="33000"/>
              <a:t>th</a:t>
            </a:r>
            <a:r>
              <a:rPr lang="en-US" altLang="en-US"/>
              <a:t> week) – 35 points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Final test (end of semester, several terms) – 65 points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Attendance and performance data summarization at the end of school year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5B2FC446-285C-421B-9F9F-C0AE08D47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altLang="en-US"/>
              <a:t>Questionnaire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A785A57F-8E31-4032-8374-62FD694DF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800225"/>
            <a:ext cx="9072562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General data (name, surname, gender)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18 AGO related questions (3x2 AGO questionnaire [4]):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Example (task-approach): “My goal is to get a lot of questions right on the exams in this class.”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Answers on a 1-7 scale </a:t>
            </a:r>
            <a:r>
              <a:rPr lang="en-US" altLang="en-US">
                <a:cs typeface="Calibri" panose="020F0502020204030204" pitchFamily="34" charset="0"/>
              </a:rPr>
              <a:t>(1 being “Totally disagree,” 3 - “Not sure,” and 7 - “Totally agree”)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2 Self-evaluation questions:</a:t>
            </a:r>
          </a:p>
          <a:p>
            <a:pPr marL="863600" lvl="1" indent="-323850" eaLnBrk="1">
              <a:buFont typeface="StarSymbol" charset="0"/>
              <a:buAutoNum type="arabicParenR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Qualitative description on pre-faculty programming experience</a:t>
            </a:r>
          </a:p>
          <a:p>
            <a:pPr marL="863600" lvl="1" indent="-323850" eaLnBrk="1">
              <a:buFont typeface="StarSymbol" charset="0"/>
              <a:buAutoNum type="arabicParenR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Self-evaluation score on a 1-5 scale (5 being highest)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5EE6C8E5-C644-4535-A9F7-E287545A35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altLang="en-US"/>
              <a:t>Questionnaire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86DF344-7CF9-4118-8527-3EC3697F23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800225"/>
            <a:ext cx="9072562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10 Interest questions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Example: “I think what we are learning in this class is interesting”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/>
              <a:t>Answers on a 1-7 scale </a:t>
            </a:r>
            <a:r>
              <a:rPr lang="en-US" altLang="en-US">
                <a:cs typeface="Calibri" panose="020F0502020204030204" pitchFamily="34" charset="0"/>
              </a:rPr>
              <a:t>(1 being “Totally disagree,” 3 - “Not sure,” and 7 - “Totally agree”)</a:t>
            </a:r>
          </a:p>
          <a:p>
            <a:pPr marL="863600" lvl="1" indent="-323850" eaLnBrk="1">
              <a:buSzPct val="75000"/>
              <a:buFont typeface="Symbol" panose="05050102010706020507" pitchFamily="18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>
                <a:cs typeface="Calibri" panose="020F0502020204030204" pitchFamily="34" charset="0"/>
              </a:rPr>
              <a:t>One inverted question: “This class has been a waste of my time”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D3F1E640-A408-47B8-A8B5-EA55B3F9D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</p:spPr>
        <p:txBody>
          <a:bodyPr tIns="3200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altLang="en-US"/>
              <a:t>Students’ AGO scores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3F62BFBE-D85D-458B-97B2-0C0DFD849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2193925"/>
            <a:ext cx="9053512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8" name="Text Box 3">
            <a:extLst>
              <a:ext uri="{FF2B5EF4-FFF2-40B4-BE49-F238E27FC236}">
                <a16:creationId xmlns:a16="http://schemas.microsoft.com/office/drawing/2014/main" id="{C049022F-C614-48EA-8CE2-9A9715836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675" y="1828800"/>
            <a:ext cx="804703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1002" rIns="90000" bIns="45000"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eaLnBrk="1"/>
            <a:r>
              <a:rPr lang="en-US" altLang="en-US">
                <a:solidFill>
                  <a:srgbClr val="000000"/>
                </a:solidFill>
              </a:rPr>
              <a:t>TASK							SELF					OTHER</a:t>
            </a:r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CEDA9CA7-571D-4857-AF98-B9A4EFFCF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193925"/>
            <a:ext cx="274638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7446" rIns="90000" bIns="45000"/>
          <a:lstStyle/>
          <a:p>
            <a:r>
              <a:rPr lang="en-US" altLang="en-US" sz="1400">
                <a:solidFill>
                  <a:srgbClr val="000000"/>
                </a:solidFill>
              </a:rPr>
              <a:t>APPROACH</a:t>
            </a:r>
          </a:p>
          <a:p>
            <a:endParaRPr lang="en-US" altLang="en-US" sz="1400">
              <a:solidFill>
                <a:srgbClr val="000000"/>
              </a:solidFill>
            </a:endParaRPr>
          </a:p>
          <a:p>
            <a:r>
              <a:rPr lang="en-US" altLang="en-US" sz="1400">
                <a:solidFill>
                  <a:srgbClr val="000000"/>
                </a:solidFill>
              </a:rPr>
              <a:t>AVOIDANCE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WenQuanYi Zen Hei"/>
        <a:cs typeface="WenQuanYi Zen Hei"/>
      </a:majorFont>
      <a:minorFont>
        <a:latin typeface="Arial"/>
        <a:ea typeface="WenQuanYi Zen Hei"/>
        <a:cs typeface="WenQuanYi Zen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837</Words>
  <Application>Microsoft Office PowerPoint</Application>
  <PresentationFormat>Custom</PresentationFormat>
  <Paragraphs>122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Noto Sans CJK SC Regular</vt:lpstr>
      <vt:lpstr>Times New Roman</vt:lpstr>
      <vt:lpstr>WenQuanYi Zen Hei</vt:lpstr>
      <vt:lpstr>DejaVu Sans</vt:lpstr>
      <vt:lpstr>Wingdings</vt:lpstr>
      <vt:lpstr>Symbol</vt:lpstr>
      <vt:lpstr>Calibri</vt:lpstr>
      <vt:lpstr>StarSymbol</vt:lpstr>
      <vt:lpstr>Office Theme</vt:lpstr>
      <vt:lpstr>1_Office Theme</vt:lpstr>
      <vt:lpstr>Examining attendance, performance and interest in a CS course in relation to students’ achievement goal orientation and self-evaluation</vt:lpstr>
      <vt:lpstr>Introduction</vt:lpstr>
      <vt:lpstr>Achievement goal orientation – AGO</vt:lpstr>
      <vt:lpstr>AGO 3x2 framework [4]</vt:lpstr>
      <vt:lpstr>Research objectives</vt:lpstr>
      <vt:lpstr>Educational and research setting</vt:lpstr>
      <vt:lpstr>Questionnaire</vt:lpstr>
      <vt:lpstr>Questionnaire</vt:lpstr>
      <vt:lpstr>Students’ AGO scores</vt:lpstr>
      <vt:lpstr>Students’ interest score</vt:lpstr>
      <vt:lpstr>Students’ self-evaluation scores</vt:lpstr>
      <vt:lpstr>Students’ attendance</vt:lpstr>
      <vt:lpstr>Students’ mid-term test scores</vt:lpstr>
      <vt:lpstr>Students’ final test scores</vt:lpstr>
      <vt:lpstr>Correlations</vt:lpstr>
      <vt:lpstr>Conclusions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Examining attendance, performance and interest in a CS course in relation to students’ achievement goal orientation and self-evaluation</dc:title>
  <dc:creator>SusMAthEdu02</dc:creator>
  <cp:lastModifiedBy>Vladimir Karuović</cp:lastModifiedBy>
  <cp:revision>46</cp:revision>
  <cp:lastPrinted>1601-01-01T00:00:00Z</cp:lastPrinted>
  <dcterms:created xsi:type="dcterms:W3CDTF">2019-03-09T21:15:03Z</dcterms:created>
  <dcterms:modified xsi:type="dcterms:W3CDTF">2020-10-29T12:29:35Z</dcterms:modified>
</cp:coreProperties>
</file>