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7" r:id="rId4"/>
    <p:sldId id="258" r:id="rId5"/>
    <p:sldId id="261" r:id="rId6"/>
    <p:sldId id="259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Untitled Section" id="{92050299-2197-4DE3-A432-252CCC5DF18C}">
          <p14:sldIdLst>
            <p14:sldId id="256"/>
            <p14:sldId id="267"/>
            <p14:sldId id="257"/>
            <p14:sldId id="258"/>
            <p14:sldId id="261"/>
            <p14:sldId id="259"/>
            <p14:sldId id="262"/>
            <p14:sldId id="263"/>
            <p14:sldId id="264"/>
            <p14:sldId id="265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B88C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-696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B4262-88DE-4DD1-A1DC-27EA1F386527}" type="datetimeFigureOut">
              <a:rPr lang="en-US" smtClean="0"/>
              <a:pPr/>
              <a:t>10/29/2020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94112-A1E4-41CC-9429-456DD3656D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30469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B4262-88DE-4DD1-A1DC-27EA1F386527}" type="datetimeFigureOut">
              <a:rPr lang="en-US" smtClean="0"/>
              <a:pPr/>
              <a:t>10/29/2020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94112-A1E4-41CC-9429-456DD3656D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70816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B4262-88DE-4DD1-A1DC-27EA1F386527}" type="datetimeFigureOut">
              <a:rPr lang="en-US" smtClean="0"/>
              <a:pPr/>
              <a:t>10/29/2020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94112-A1E4-41CC-9429-456DD3656D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208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B4262-88DE-4DD1-A1DC-27EA1F386527}" type="datetimeFigureOut">
              <a:rPr lang="en-US" smtClean="0"/>
              <a:pPr/>
              <a:t>10/29/2020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94112-A1E4-41CC-9429-456DD3656D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10665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B4262-88DE-4DD1-A1DC-27EA1F386527}" type="datetimeFigureOut">
              <a:rPr lang="en-US" smtClean="0"/>
              <a:pPr/>
              <a:t>10/29/2020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94112-A1E4-41CC-9429-456DD3656D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10500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B4262-88DE-4DD1-A1DC-27EA1F386527}" type="datetimeFigureOut">
              <a:rPr lang="en-US" smtClean="0"/>
              <a:pPr/>
              <a:t>10/29/2020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94112-A1E4-41CC-9429-456DD3656D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75731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B4262-88DE-4DD1-A1DC-27EA1F386527}" type="datetimeFigureOut">
              <a:rPr lang="en-US" smtClean="0"/>
              <a:pPr/>
              <a:t>10/29/2020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94112-A1E4-41CC-9429-456DD3656D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58380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B4262-88DE-4DD1-A1DC-27EA1F386527}" type="datetimeFigureOut">
              <a:rPr lang="en-US" smtClean="0"/>
              <a:pPr/>
              <a:t>10/29/2020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94112-A1E4-41CC-9429-456DD3656D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38711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B4262-88DE-4DD1-A1DC-27EA1F386527}" type="datetimeFigureOut">
              <a:rPr lang="en-US" smtClean="0"/>
              <a:pPr/>
              <a:t>10/29/2020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94112-A1E4-41CC-9429-456DD3656D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53613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B4262-88DE-4DD1-A1DC-27EA1F386527}" type="datetimeFigureOut">
              <a:rPr lang="en-US" smtClean="0"/>
              <a:pPr/>
              <a:t>10/29/2020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94112-A1E4-41CC-9429-456DD3656D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34417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B4262-88DE-4DD1-A1DC-27EA1F386527}" type="datetimeFigureOut">
              <a:rPr lang="en-US" smtClean="0"/>
              <a:pPr/>
              <a:t>10/29/2020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94112-A1E4-41CC-9429-456DD3656D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98348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10000"/>
            <a:lum/>
          </a:blip>
          <a:srcRect/>
          <a:stretch>
            <a:fillRect t="-34000" b="-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6B4262-88DE-4DD1-A1DC-27EA1F386527}" type="datetimeFigureOut">
              <a:rPr lang="en-US" smtClean="0"/>
              <a:pPr/>
              <a:t>10/29/2020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094112-A1E4-41CC-9429-456DD3656D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89355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mailto:sahskica.s@gmail.com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10000"/>
            <a:lum/>
          </a:blip>
          <a:srcRect/>
          <a:stretch>
            <a:fillRect l="-5000" t="-16000" r="29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20070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95" y="2263905"/>
            <a:ext cx="11649833" cy="2103193"/>
          </a:xfrm>
        </p:spPr>
        <p:txBody>
          <a:bodyPr>
            <a:noAutofit/>
          </a:bodyPr>
          <a:lstStyle/>
          <a:p>
            <a:r>
              <a:rPr lang="en-US" sz="4400" b="1" dirty="0" smtClean="0"/>
              <a:t>Software </a:t>
            </a:r>
            <a:r>
              <a:rPr lang="en-US" sz="4400" b="1" dirty="0"/>
              <a:t>Reengineering with Object-Oriented </a:t>
            </a:r>
            <a:br>
              <a:rPr lang="en-US" sz="4400" b="1" dirty="0"/>
            </a:br>
            <a:r>
              <a:rPr lang="en-US" sz="4400" b="1" dirty="0"/>
              <a:t>n-Tier Architecture: Case of Desktop-to-Web Transformation</a:t>
            </a:r>
            <a:r>
              <a:rPr lang="en-US" sz="3600" dirty="0"/>
              <a:t/>
            </a:r>
            <a:br>
              <a:rPr lang="en-US" sz="3600" dirty="0"/>
            </a:br>
            <a:endParaRPr lang="en-US" sz="16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793166" y="5361398"/>
            <a:ext cx="3551926" cy="10719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b="1" dirty="0" smtClean="0">
                <a:cs typeface="Times New Roman" panose="02020603050405020304" pitchFamily="18" charset="0"/>
              </a:rPr>
              <a:t>UNIVERSITY OF NOVI SAD</a:t>
            </a:r>
            <a:br>
              <a:rPr lang="en-US" sz="1400" b="1" dirty="0" smtClean="0">
                <a:cs typeface="Times New Roman" panose="02020603050405020304" pitchFamily="18" charset="0"/>
              </a:rPr>
            </a:br>
            <a:r>
              <a:rPr lang="en-US" sz="1400" b="1" dirty="0" smtClean="0">
                <a:cs typeface="Times New Roman" panose="02020603050405020304" pitchFamily="18" charset="0"/>
              </a:rPr>
              <a:t>TECHNICAL FACULTY</a:t>
            </a:r>
          </a:p>
          <a:p>
            <a:r>
              <a:rPr lang="en-US" sz="1400" b="1" dirty="0" smtClean="0">
                <a:cs typeface="Times New Roman" panose="02020603050405020304" pitchFamily="18" charset="0"/>
              </a:rPr>
              <a:t>“MIHAJLO PUPIN”</a:t>
            </a:r>
          </a:p>
          <a:p>
            <a:r>
              <a:rPr lang="en-US" sz="1400" b="1" dirty="0" smtClean="0">
                <a:cs typeface="Times New Roman" panose="02020603050405020304" pitchFamily="18" charset="0"/>
              </a:rPr>
              <a:t>ZRENJANIN</a:t>
            </a:r>
            <a:endParaRPr lang="en-US" sz="1400" dirty="0"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741858" y="817886"/>
            <a:ext cx="10753858" cy="4517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ITRO 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CONFERENCE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547020" y="4316767"/>
            <a:ext cx="42629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+mj-lt"/>
              </a:rPr>
              <a:t>Aleksandra Stojkov</a:t>
            </a:r>
            <a:r>
              <a:rPr lang="en-US" dirty="0" smtClean="0">
                <a:latin typeface="+mj-lt"/>
              </a:rPr>
              <a:t>, </a:t>
            </a:r>
            <a:r>
              <a:rPr lang="en-US" u="sng" dirty="0">
                <a:latin typeface="+mj-lt"/>
                <a:hlinkClick r:id="rId4"/>
              </a:rPr>
              <a:t>sahskica.s@gmail.com</a:t>
            </a:r>
            <a:r>
              <a:rPr lang="en-US" dirty="0" smtClean="0">
                <a:latin typeface="+mj-lt"/>
              </a:rPr>
              <a:t> </a:t>
            </a:r>
          </a:p>
          <a:p>
            <a:r>
              <a:rPr lang="en-US" b="1" dirty="0" err="1" smtClean="0">
                <a:latin typeface="+mj-lt"/>
              </a:rPr>
              <a:t>Ljubica</a:t>
            </a:r>
            <a:r>
              <a:rPr lang="en-US" b="1" dirty="0" smtClean="0">
                <a:latin typeface="+mj-lt"/>
              </a:rPr>
              <a:t> Kazi</a:t>
            </a:r>
            <a:r>
              <a:rPr lang="en-US" dirty="0" smtClean="0">
                <a:latin typeface="+mj-lt"/>
              </a:rPr>
              <a:t>, </a:t>
            </a:r>
            <a:r>
              <a:rPr lang="en-US" dirty="0">
                <a:latin typeface="+mj-lt"/>
              </a:rPr>
              <a:t>ljubica.kazi@gmail.com</a:t>
            </a:r>
            <a:r>
              <a:rPr lang="en-US" dirty="0" smtClean="0">
                <a:latin typeface="+mj-lt"/>
              </a:rPr>
              <a:t> </a:t>
            </a:r>
          </a:p>
          <a:p>
            <a:r>
              <a:rPr lang="en-US" b="1" dirty="0" smtClean="0">
                <a:latin typeface="+mj-lt"/>
              </a:rPr>
              <a:t>Marko </a:t>
            </a:r>
            <a:r>
              <a:rPr lang="en-US" b="1" dirty="0" err="1">
                <a:latin typeface="+mj-lt"/>
              </a:rPr>
              <a:t>Bla</a:t>
            </a:r>
            <a:r>
              <a:rPr lang="sr-Latn-RS" b="1" dirty="0" err="1" smtClean="0">
                <a:latin typeface="+mj-lt"/>
              </a:rPr>
              <a:t>žić</a:t>
            </a:r>
            <a:r>
              <a:rPr lang="en-US" b="1" dirty="0" smtClean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markoblazic93@gmail.com</a:t>
            </a:r>
            <a:endParaRPr lang="en-US" dirty="0"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96915" y="5300747"/>
            <a:ext cx="1321872" cy="13145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7531" y="5300013"/>
            <a:ext cx="1321872" cy="131526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 flipV="1">
            <a:off x="7065759" y="5300013"/>
            <a:ext cx="4744169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flipV="1">
            <a:off x="6827027" y="5494470"/>
            <a:ext cx="4790942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8233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204562" cy="200910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09110"/>
            <a:ext cx="10714150" cy="479892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n-US" sz="2400" dirty="0" smtClean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400" dirty="0">
                <a:latin typeface="Consolas" panose="020B0609020204030204" pitchFamily="49" charset="0"/>
              </a:rPr>
              <a:t>Aim of this research is to explore the role of object-oriented programming principles in efficiency of reengineering. During the theoretical research and related work analysis, it has been proved that object-oriented programming and use of SOLID principles, as well as n-tier architecture helps in more efficient software reengineering. Therefore, hypothesis was proved. Another proof for hypothesis has been obtained with the implemented practical example – case study.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65950" y="360610"/>
            <a:ext cx="5705340" cy="708338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  <a:endParaRPr lang="sr-Latn-RS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552350" y="1360265"/>
            <a:ext cx="70836" cy="481669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89826" y="5890569"/>
            <a:ext cx="9144000" cy="9015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537138" y="5684510"/>
            <a:ext cx="9234152" cy="5151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57174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6331" y="0"/>
            <a:ext cx="12204562" cy="2009104"/>
          </a:xfrm>
        </p:spPr>
      </p:pic>
      <p:sp>
        <p:nvSpPr>
          <p:cNvPr id="5" name="Rectangle 4"/>
          <p:cNvSpPr/>
          <p:nvPr/>
        </p:nvSpPr>
        <p:spPr>
          <a:xfrm>
            <a:off x="1674253" y="2402936"/>
            <a:ext cx="1027734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en-US" sz="2600" dirty="0" smtClean="0">
                <a:solidFill>
                  <a:srgbClr val="000000"/>
                </a:solidFill>
                <a:latin typeface="Consolas" panose="020B0609020204030204" pitchFamily="49" charset="0"/>
                <a:ea typeface="SimSun" panose="02010600030101010101" pitchFamily="2" charset="-122"/>
                <a:cs typeface="Times New Roman" panose="02020603050405020304" pitchFamily="18" charset="0"/>
              </a:rPr>
              <a:t>This </a:t>
            </a:r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  <a:ea typeface="SimSun" panose="02010600030101010101" pitchFamily="2" charset="-122"/>
                <a:cs typeface="Times New Roman" panose="02020603050405020304" pitchFamily="18" charset="0"/>
              </a:rPr>
              <a:t>paper presents the problem of software reengineering based on object – oriented</a:t>
            </a:r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 </a:t>
            </a:r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  <a:ea typeface="SimSun" panose="02010600030101010101" pitchFamily="2" charset="-122"/>
                <a:cs typeface="Times New Roman" panose="02020603050405020304" pitchFamily="18" charset="0"/>
              </a:rPr>
              <a:t>principles and the use of web services. The theoretical part describes the concept of object-oriented programming which provides such that application</a:t>
            </a:r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 </a:t>
            </a:r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  <a:ea typeface="SimSun" panose="02010600030101010101" pitchFamily="2" charset="-122"/>
                <a:cs typeface="Times New Roman" panose="02020603050405020304" pitchFamily="18" charset="0"/>
              </a:rPr>
              <a:t>architecture that it can be later expanded, maintained, or modified without changing the</a:t>
            </a:r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 </a:t>
            </a:r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  <a:ea typeface="SimSun" panose="02010600030101010101" pitchFamily="2" charset="-122"/>
                <a:cs typeface="Times New Roman" panose="02020603050405020304" pitchFamily="18" charset="0"/>
              </a:rPr>
              <a:t>core of the application. Prototype of application, built on the principles of object - oriented programming, was</a:t>
            </a:r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 </a:t>
            </a:r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  <a:ea typeface="SimSun" panose="02010600030101010101" pitchFamily="2" charset="-122"/>
                <a:cs typeface="Times New Roman" panose="02020603050405020304" pitchFamily="18" charset="0"/>
              </a:rPr>
              <a:t>reengineered in terms of switching from one platform to another.</a:t>
            </a:r>
            <a:endParaRPr lang="en-US" sz="2600" dirty="0">
              <a:effectLst/>
              <a:latin typeface="Consolas" panose="020B0609020204030204" pitchFamily="49" charset="0"/>
              <a:ea typeface="SimSun" panose="02010600030101010101" pitchFamily="2" charset="-122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35997" y="2182969"/>
            <a:ext cx="103031" cy="453336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721217" y="1004552"/>
            <a:ext cx="5705340" cy="708338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ABSTRACT:</a:t>
            </a:r>
            <a:endParaRPr lang="sr-Latn-RS" sz="4800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7428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204562" cy="2009104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332009" y="1570452"/>
            <a:ext cx="5153304" cy="4386800"/>
          </a:xfrm>
        </p:spPr>
        <p:txBody>
          <a:bodyPr>
            <a:noAutofit/>
          </a:bodyPr>
          <a:lstStyle/>
          <a:p>
            <a:pPr algn="just"/>
            <a:endParaRPr lang="en-US" sz="1800" dirty="0" smtClean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400" b="1" dirty="0" err="1" smtClean="0">
                <a:latin typeface="Consolas" panose="020B0609020204030204" pitchFamily="49" charset="0"/>
              </a:rPr>
              <a:t>S</a:t>
            </a:r>
            <a:r>
              <a:rPr lang="sr-Latn-RS" sz="2400" b="1" dirty="0" err="1" smtClean="0">
                <a:latin typeface="Consolas" panose="020B0609020204030204" pitchFamily="49" charset="0"/>
              </a:rPr>
              <a:t>ubject</a:t>
            </a:r>
            <a:r>
              <a:rPr lang="sr-Latn-RS" sz="2400" b="1" dirty="0" smtClean="0">
                <a:latin typeface="Consolas" panose="020B0609020204030204" pitchFamily="49" charset="0"/>
              </a:rPr>
              <a:t> </a:t>
            </a:r>
            <a:r>
              <a:rPr lang="sr-Latn-RS" sz="2400" b="1" dirty="0" err="1">
                <a:latin typeface="Consolas" panose="020B0609020204030204" pitchFamily="49" charset="0"/>
              </a:rPr>
              <a:t>of</a:t>
            </a:r>
            <a:r>
              <a:rPr lang="sr-Latn-RS" sz="2400" b="1" dirty="0">
                <a:latin typeface="Consolas" panose="020B0609020204030204" pitchFamily="49" charset="0"/>
              </a:rPr>
              <a:t> </a:t>
            </a:r>
            <a:r>
              <a:rPr lang="sr-Latn-RS" sz="2400" b="1" dirty="0" err="1" smtClean="0">
                <a:latin typeface="Consolas" panose="020B0609020204030204" pitchFamily="49" charset="0"/>
              </a:rPr>
              <a:t>research</a:t>
            </a:r>
            <a:r>
              <a:rPr lang="en-US" sz="2400" b="1" dirty="0" smtClean="0">
                <a:latin typeface="Consolas" panose="020B0609020204030204" pitchFamily="49" charset="0"/>
              </a:rPr>
              <a:t> </a:t>
            </a:r>
            <a:r>
              <a:rPr lang="en-US" sz="1800" dirty="0">
                <a:latin typeface="Consolas" panose="020B0609020204030204" pitchFamily="49" charset="0"/>
              </a:rPr>
              <a:t>are the possibilities of applying the basic principles of object-oriented programming, SOLID principles, web services when creating a new </a:t>
            </a:r>
            <a:r>
              <a:rPr lang="en-US" sz="1800" dirty="0" smtClean="0">
                <a:latin typeface="Consolas" panose="020B0609020204030204" pitchFamily="49" charset="0"/>
              </a:rPr>
              <a:t>version </a:t>
            </a:r>
            <a:br>
              <a:rPr lang="en-US" sz="1800" dirty="0" smtClean="0">
                <a:latin typeface="Consolas" panose="020B0609020204030204" pitchFamily="49" charset="0"/>
              </a:rPr>
            </a:br>
            <a:r>
              <a:rPr lang="en-US" sz="1800" dirty="0" smtClean="0">
                <a:latin typeface="Consolas" panose="020B0609020204030204" pitchFamily="49" charset="0"/>
              </a:rPr>
              <a:t>of software.</a:t>
            </a:r>
          </a:p>
          <a:p>
            <a:pPr marL="0" indent="0" algn="just">
              <a:buNone/>
            </a:pPr>
            <a:endParaRPr lang="en-US" sz="1800" dirty="0" smtClean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800" dirty="0" smtClean="0">
                <a:latin typeface="Consolas" panose="020B0609020204030204" pitchFamily="49" charset="0"/>
              </a:rPr>
              <a:t>The </a:t>
            </a:r>
            <a:r>
              <a:rPr lang="en-US" sz="1800" dirty="0">
                <a:latin typeface="Consolas" panose="020B0609020204030204" pitchFamily="49" charset="0"/>
              </a:rPr>
              <a:t>focus is on the transition from </a:t>
            </a:r>
            <a:r>
              <a:rPr lang="en-US" sz="1800" dirty="0" smtClean="0">
                <a:latin typeface="Consolas" panose="020B0609020204030204" pitchFamily="49" charset="0"/>
              </a:rPr>
              <a:t/>
            </a:r>
            <a:br>
              <a:rPr lang="en-US" sz="1800" dirty="0" smtClean="0">
                <a:latin typeface="Consolas" panose="020B0609020204030204" pitchFamily="49" charset="0"/>
              </a:rPr>
            </a:br>
            <a:r>
              <a:rPr lang="en-US" sz="1800" dirty="0" smtClean="0">
                <a:latin typeface="Consolas" panose="020B0609020204030204" pitchFamily="49" charset="0"/>
              </a:rPr>
              <a:t>one </a:t>
            </a:r>
            <a:r>
              <a:rPr lang="en-US" sz="1800" dirty="0">
                <a:latin typeface="Consolas" panose="020B0609020204030204" pitchFamily="49" charset="0"/>
              </a:rPr>
              <a:t>platform to another of the same technology while preserving the functional core of the application.</a:t>
            </a:r>
            <a:endParaRPr lang="en-US" sz="1800" dirty="0" smtClean="0">
              <a:latin typeface="Consolas" panose="020B0609020204030204" pitchFamily="49" charset="0"/>
            </a:endParaRPr>
          </a:p>
          <a:p>
            <a:pPr marL="0" indent="0" algn="just">
              <a:buNone/>
            </a:pPr>
            <a:endParaRPr lang="en-US" sz="1800" dirty="0" smtClean="0">
              <a:latin typeface="Consolas" panose="020B0609020204030204" pitchFamily="49" charset="0"/>
            </a:endParaRPr>
          </a:p>
          <a:p>
            <a:pPr marL="0" indent="0" algn="r">
              <a:buNone/>
            </a:pPr>
            <a:r>
              <a:rPr lang="sr-Latn-RS" sz="2000" dirty="0" smtClean="0">
                <a:latin typeface="Consolas" panose="020B0609020204030204" pitchFamily="49" charset="0"/>
              </a:rPr>
              <a:t>desktop </a:t>
            </a:r>
            <a:r>
              <a:rPr lang="en-US" sz="2000" dirty="0" smtClean="0">
                <a:latin typeface="Consolas" panose="020B0609020204030204" pitchFamily="49" charset="0"/>
              </a:rPr>
              <a:t>application</a:t>
            </a:r>
            <a:r>
              <a:rPr lang="sr-Latn-RS" sz="2000" dirty="0" smtClean="0">
                <a:latin typeface="Consolas" panose="020B0609020204030204" pitchFamily="49" charset="0"/>
              </a:rPr>
              <a:t> </a:t>
            </a:r>
            <a:r>
              <a:rPr lang="sr-Latn-RS" sz="2000" dirty="0">
                <a:latin typeface="Consolas" panose="020B0609020204030204" pitchFamily="49" charset="0"/>
              </a:rPr>
              <a:t>-&gt; </a:t>
            </a:r>
            <a:r>
              <a:rPr lang="en-US" sz="2000" dirty="0" smtClean="0">
                <a:latin typeface="Consolas" panose="020B0609020204030204" pitchFamily="49" charset="0"/>
              </a:rPr>
              <a:t>w</a:t>
            </a:r>
            <a:r>
              <a:rPr lang="sr-Latn-RS" sz="2000" dirty="0" err="1" smtClean="0">
                <a:latin typeface="Consolas" panose="020B0609020204030204" pitchFamily="49" charset="0"/>
              </a:rPr>
              <a:t>eb</a:t>
            </a:r>
            <a:r>
              <a:rPr lang="sr-Latn-RS" sz="2000" dirty="0" smtClean="0">
                <a:latin typeface="Consolas" panose="020B0609020204030204" pitchFamily="49" charset="0"/>
              </a:rPr>
              <a:t> </a:t>
            </a:r>
            <a:r>
              <a:rPr lang="en-US" sz="2000" dirty="0" smtClean="0">
                <a:latin typeface="Consolas" panose="020B0609020204030204" pitchFamily="49" charset="0"/>
              </a:rPr>
              <a:t>application</a:t>
            </a:r>
            <a:endParaRPr lang="en-US" sz="2000" dirty="0">
              <a:latin typeface="Consolas" panose="020B0609020204030204" pitchFamily="49" charset="0"/>
            </a:endParaRPr>
          </a:p>
          <a:p>
            <a:pPr algn="just"/>
            <a:endParaRPr lang="en-US" sz="1800" dirty="0"/>
          </a:p>
        </p:txBody>
      </p:sp>
      <p:sp>
        <p:nvSpPr>
          <p:cNvPr id="7" name="Rectangle 6"/>
          <p:cNvSpPr/>
          <p:nvPr/>
        </p:nvSpPr>
        <p:spPr>
          <a:xfrm>
            <a:off x="935607" y="1759511"/>
            <a:ext cx="103031" cy="453336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84846" y="6080762"/>
            <a:ext cx="9144000" cy="9015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27270" y="6299701"/>
            <a:ext cx="9234152" cy="5151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3522" y="5248322"/>
            <a:ext cx="1783185" cy="12742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30" name="Picture 6" descr="https://upload.wikimedia.org/wikipedia/commons/thumb/6/67/Firefox_Logo%2C_2017.svg/64px-Firefox_Logo%2C_2017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3981627">
            <a:off x="6434388" y="5231919"/>
            <a:ext cx="609600" cy="609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85123" y="4467701"/>
            <a:ext cx="455054" cy="4550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34" name="Picture 10" descr="https://upload.wikimedia.org/wikipedia/commons/thumb/1/1b/Internet_Explorer_9_icon.svg/1200px-Internet_Explorer_9_icon.sv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8620374">
            <a:off x="5788731" y="4753030"/>
            <a:ext cx="764490" cy="7644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227270" y="961021"/>
            <a:ext cx="5705340" cy="708338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Subject 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research</a:t>
            </a:r>
            <a:endParaRPr lang="sr-Latn-RS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Content Placeholder 3"/>
          <p:cNvSpPr txBox="1">
            <a:spLocks/>
          </p:cNvSpPr>
          <p:nvPr/>
        </p:nvSpPr>
        <p:spPr>
          <a:xfrm rot="608623">
            <a:off x="7417592" y="1577653"/>
            <a:ext cx="4241653" cy="3864433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n-US" sz="2400" dirty="0" smtClean="0">
              <a:solidFill>
                <a:schemeClr val="bg1"/>
              </a:solidFill>
              <a:latin typeface="Consolas" panose="020B0609020204030204" pitchFamily="49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400" dirty="0" smtClean="0">
                <a:latin typeface="Consolas" panose="020B0609020204030204" pitchFamily="49" charset="0"/>
                <a:cs typeface="Times New Roman" panose="02020603050405020304" pitchFamily="18" charset="0"/>
              </a:rPr>
              <a:t>H: </a:t>
            </a:r>
            <a:r>
              <a:rPr lang="en-US" sz="2400" dirty="0" smtClean="0">
                <a:solidFill>
                  <a:schemeClr val="bg1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It </a:t>
            </a:r>
            <a:r>
              <a:rPr lang="en-US" sz="2400" dirty="0">
                <a:solidFill>
                  <a:schemeClr val="bg1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is possible to build software by applying object-oriented principles, which will preserve the functional core of the application by moving to a new platform.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8318011" y="4917914"/>
            <a:ext cx="2806525" cy="708338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HYPOTHESIS</a:t>
            </a:r>
            <a:endParaRPr lang="sr-Latn-R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3941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 rot="231628">
            <a:off x="8276992" y="4050378"/>
            <a:ext cx="3621239" cy="257500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Single </a:t>
            </a:r>
            <a:r>
              <a:rPr lang="en-US" dirty="0">
                <a:solidFill>
                  <a:schemeClr val="tx1"/>
                </a:solidFill>
              </a:rPr>
              <a:t>Responsibility Principle 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Open/closed principles 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The </a:t>
            </a:r>
            <a:r>
              <a:rPr lang="en-US" dirty="0" err="1">
                <a:solidFill>
                  <a:schemeClr val="tx1"/>
                </a:solidFill>
              </a:rPr>
              <a:t>Liskov</a:t>
            </a:r>
            <a:r>
              <a:rPr lang="en-US" dirty="0">
                <a:solidFill>
                  <a:schemeClr val="tx1"/>
                </a:solidFill>
              </a:rPr>
              <a:t> Substitution Principle 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Interface segregation principle 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Dependency Inversion Principle </a:t>
            </a:r>
          </a:p>
        </p:txBody>
      </p:sp>
      <p:pic>
        <p:nvPicPr>
          <p:cNvPr id="10" name="Content Placeholder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204562" cy="2009104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8143011" y="4275597"/>
            <a:ext cx="3889200" cy="708338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r-Latn-RS" sz="2000" b="1" dirty="0" smtClean="0">
                <a:solidFill>
                  <a:schemeClr val="bg1"/>
                </a:solidFill>
                <a:latin typeface="Consolas" panose="020B0609020204030204" pitchFamily="49" charset="0"/>
              </a:rPr>
              <a:t>SOLID </a:t>
            </a:r>
            <a:r>
              <a:rPr lang="en-US" sz="2000" b="1" dirty="0">
                <a:solidFill>
                  <a:schemeClr val="bg1"/>
                </a:solidFill>
                <a:latin typeface="Consolas" panose="020B0609020204030204" pitchFamily="49" charset="0"/>
              </a:rPr>
              <a:t>principles</a:t>
            </a:r>
            <a:endParaRPr lang="sr-Latn-RS" sz="2000" b="1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98882" y="1789780"/>
            <a:ext cx="9144000" cy="9015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801156" y="2150389"/>
            <a:ext cx="9234152" cy="5151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 rot="21276710">
            <a:off x="4265710" y="4050378"/>
            <a:ext cx="3621239" cy="257500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2" algn="ctr"/>
            <a:endParaRPr lang="en-US" dirty="0" smtClean="0">
              <a:solidFill>
                <a:schemeClr val="tx1"/>
              </a:solidFill>
            </a:endParaRPr>
          </a:p>
          <a:p>
            <a:pPr marL="0" lvl="2" algn="ctr"/>
            <a:endParaRPr lang="en-US" dirty="0">
              <a:solidFill>
                <a:schemeClr val="tx1"/>
              </a:solidFill>
            </a:endParaRPr>
          </a:p>
          <a:p>
            <a:pPr marL="0" lvl="2" algn="ctr"/>
            <a:endParaRPr lang="en-US" dirty="0" smtClean="0">
              <a:solidFill>
                <a:schemeClr val="tx1"/>
              </a:solidFill>
            </a:endParaRPr>
          </a:p>
          <a:p>
            <a:pPr marL="0" lvl="2" algn="ctr"/>
            <a:r>
              <a:rPr lang="en-US" dirty="0" smtClean="0">
                <a:solidFill>
                  <a:schemeClr val="tx1"/>
                </a:solidFill>
              </a:rPr>
              <a:t>Reverse </a:t>
            </a:r>
            <a:r>
              <a:rPr lang="en-US" dirty="0">
                <a:solidFill>
                  <a:schemeClr val="tx1"/>
                </a:solidFill>
              </a:rPr>
              <a:t>engineering </a:t>
            </a:r>
            <a:endParaRPr lang="en-US" dirty="0" smtClean="0">
              <a:solidFill>
                <a:schemeClr val="tx1"/>
              </a:solidFill>
            </a:endParaRPr>
          </a:p>
          <a:p>
            <a:pPr marL="0" lvl="2" algn="ctr"/>
            <a:r>
              <a:rPr lang="en-US" dirty="0" smtClean="0">
                <a:solidFill>
                  <a:schemeClr val="tx1"/>
                </a:solidFill>
              </a:rPr>
              <a:t>Restructuring </a:t>
            </a:r>
            <a:r>
              <a:rPr lang="en-US" dirty="0">
                <a:solidFill>
                  <a:schemeClr val="tx1"/>
                </a:solidFill>
              </a:rPr>
              <a:t>/ </a:t>
            </a:r>
            <a:r>
              <a:rPr lang="en-US" dirty="0" err="1">
                <a:solidFill>
                  <a:schemeClr val="tx1"/>
                </a:solidFill>
              </a:rPr>
              <a:t>refactorin</a:t>
            </a:r>
            <a:r>
              <a:rPr lang="en-US" dirty="0">
                <a:solidFill>
                  <a:schemeClr val="tx1"/>
                </a:solidFill>
              </a:rPr>
              <a:t> </a:t>
            </a:r>
            <a:endParaRPr lang="en-US" dirty="0" smtClean="0">
              <a:solidFill>
                <a:schemeClr val="tx1"/>
              </a:solidFill>
            </a:endParaRPr>
          </a:p>
          <a:p>
            <a:pPr marL="0" lvl="2" algn="ctr"/>
            <a:r>
              <a:rPr lang="en-US" dirty="0" smtClean="0">
                <a:solidFill>
                  <a:schemeClr val="tx1"/>
                </a:solidFill>
              </a:rPr>
              <a:t>Forward </a:t>
            </a:r>
            <a:r>
              <a:rPr lang="en-US" dirty="0">
                <a:solidFill>
                  <a:schemeClr val="tx1"/>
                </a:solidFill>
              </a:rPr>
              <a:t>engineering</a:t>
            </a: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4121487" y="4275597"/>
            <a:ext cx="3909686" cy="708338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1" fontAlgn="base"/>
            <a:r>
              <a:rPr lang="en-US" sz="2000" b="1" dirty="0">
                <a:solidFill>
                  <a:schemeClr val="bg1"/>
                </a:solidFill>
                <a:latin typeface="Consolas" panose="020B0609020204030204" pitchFamily="49" charset="0"/>
              </a:rPr>
              <a:t>Software Reengineering</a:t>
            </a:r>
          </a:p>
        </p:txBody>
      </p:sp>
      <p:sp>
        <p:nvSpPr>
          <p:cNvPr id="22" name="Rectangle 21"/>
          <p:cNvSpPr/>
          <p:nvPr/>
        </p:nvSpPr>
        <p:spPr>
          <a:xfrm rot="289453">
            <a:off x="285882" y="4050378"/>
            <a:ext cx="3621239" cy="257500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2" indent="-285750">
              <a:buFont typeface="Arial" panose="020B0604020202020204" pitchFamily="34" charset="0"/>
              <a:buChar char="•"/>
            </a:pPr>
            <a:endParaRPr lang="en-US" b="1" dirty="0" smtClean="0"/>
          </a:p>
          <a:p>
            <a:pPr marL="285750" lvl="2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lvl="2" indent="-285750">
              <a:buFont typeface="Arial" panose="020B0604020202020204" pitchFamily="34" charset="0"/>
              <a:buChar char="•"/>
            </a:pPr>
            <a:endParaRPr lang="en-US" b="1" dirty="0" smtClean="0"/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Abstraction </a:t>
            </a:r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Encapsulation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Inheritance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Polymorphism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46279" y="4275597"/>
            <a:ext cx="3900447" cy="708338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r-Latn-RS" sz="2000" b="1" dirty="0" smtClean="0">
                <a:solidFill>
                  <a:schemeClr val="bg1"/>
                </a:solidFill>
                <a:latin typeface="Consolas" panose="020B0609020204030204" pitchFamily="49" charset="0"/>
              </a:rPr>
              <a:t>OOP</a:t>
            </a:r>
            <a:r>
              <a:rPr lang="en-US" sz="2000" b="1" dirty="0" smtClean="0">
                <a:solidFill>
                  <a:schemeClr val="bg1"/>
                </a:solidFill>
                <a:latin typeface="Consolas" panose="020B0609020204030204" pitchFamily="49" charset="0"/>
              </a:rPr>
              <a:t> </a:t>
            </a:r>
            <a:r>
              <a:rPr lang="en-US" sz="2000" b="1" dirty="0">
                <a:solidFill>
                  <a:schemeClr val="bg1"/>
                </a:solidFill>
                <a:latin typeface="Consolas" panose="020B0609020204030204" pitchFamily="49" charset="0"/>
              </a:rPr>
              <a:t>principles</a:t>
            </a:r>
            <a:endParaRPr lang="sr-Latn-RS" sz="2000" b="1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189409" y="2234323"/>
            <a:ext cx="7830354" cy="156456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2"/>
            <a:endParaRPr lang="en-US" dirty="0" smtClean="0">
              <a:solidFill>
                <a:schemeClr val="tx1"/>
              </a:solidFill>
            </a:endParaRPr>
          </a:p>
          <a:p>
            <a:pPr marL="0" lvl="2"/>
            <a:endParaRPr lang="en-US" dirty="0">
              <a:solidFill>
                <a:schemeClr val="tx1"/>
              </a:solidFill>
            </a:endParaRPr>
          </a:p>
          <a:p>
            <a:pPr marL="0" lvl="2"/>
            <a:endParaRPr lang="en-US" dirty="0" smtClean="0">
              <a:solidFill>
                <a:schemeClr val="tx1"/>
              </a:solidFill>
            </a:endParaRPr>
          </a:p>
          <a:p>
            <a:pPr marL="0" lvl="2" algn="r"/>
            <a:r>
              <a:rPr lang="en-US" dirty="0" smtClean="0">
                <a:solidFill>
                  <a:schemeClr val="tx1"/>
                </a:solidFill>
              </a:rPr>
              <a:t>OOP </a:t>
            </a:r>
            <a:r>
              <a:rPr lang="en-US" dirty="0">
                <a:solidFill>
                  <a:schemeClr val="tx1"/>
                </a:solidFill>
              </a:rPr>
              <a:t>is programming model based on object concepts which are used in real life. 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102281" y="2485816"/>
            <a:ext cx="5420874" cy="708338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1" algn="ctr" fontAlgn="base"/>
            <a:r>
              <a:rPr lang="en-US" sz="2000" b="1" dirty="0">
                <a:solidFill>
                  <a:schemeClr val="bg1"/>
                </a:solidFill>
                <a:latin typeface="Consolas" panose="020B0609020204030204" pitchFamily="49" charset="0"/>
              </a:rPr>
              <a:t>Object-oriented programing </a:t>
            </a: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776675" y="843086"/>
            <a:ext cx="7110274" cy="708338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 fontAlgn="base">
              <a:spcBef>
                <a:spcPts val="800"/>
              </a:spcBef>
              <a:spcAft>
                <a:spcPts val="400"/>
              </a:spcAft>
              <a:buSzPts val="1000"/>
              <a:tabLst>
                <a:tab pos="137160" algn="l"/>
                <a:tab pos="365760" algn="l"/>
              </a:tabLst>
            </a:pPr>
            <a:r>
              <a:rPr lang="en-US" sz="4000" b="1" kern="0" cap="small" dirty="0">
                <a:solidFill>
                  <a:schemeClr val="bg1"/>
                </a:solidFill>
                <a:latin typeface="Times New Roman" panose="02020603050405020304" pitchFamily="18" charset="0"/>
              </a:rPr>
              <a:t>Theoretical background</a:t>
            </a:r>
          </a:p>
        </p:txBody>
      </p:sp>
    </p:spTree>
    <p:extLst>
      <p:ext uri="{BB962C8B-B14F-4D97-AF65-F5344CB8AC3E}">
        <p14:creationId xmlns:p14="http://schemas.microsoft.com/office/powerpoint/2010/main" xmlns="" val="1508370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799010" y="1313646"/>
            <a:ext cx="9234152" cy="5151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204562" cy="2009104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77709" y="1558342"/>
            <a:ext cx="10625071" cy="5074275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090245" y="302654"/>
            <a:ext cx="5705340" cy="708338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Software reengineering</a:t>
            </a:r>
            <a:endParaRPr lang="sr-Latn-RS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01901" y="2099254"/>
            <a:ext cx="103031" cy="453336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35951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204562" cy="2009104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143001" y="925447"/>
            <a:ext cx="8265019" cy="708338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Examples of software reengineering</a:t>
            </a:r>
            <a:endParaRPr lang="sr-Latn-RS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663263" y="2220063"/>
            <a:ext cx="10567114" cy="16178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n-US" dirty="0" smtClean="0">
              <a:latin typeface="Consolas" panose="020B0609020204030204" pitchFamily="49" charset="0"/>
            </a:endParaRPr>
          </a:p>
          <a:p>
            <a:pPr marL="914400" lvl="2" indent="0">
              <a:buNone/>
            </a:pPr>
            <a:r>
              <a:rPr lang="sr-Latn-RS" sz="4000" b="1" dirty="0"/>
              <a:t>ROSE </a:t>
            </a:r>
            <a:r>
              <a:rPr lang="sr-Latn-RS" sz="4000" b="1" dirty="0" smtClean="0"/>
              <a:t>proje</a:t>
            </a:r>
            <a:r>
              <a:rPr lang="en-US" sz="4000" b="1" dirty="0" err="1" smtClean="0"/>
              <a:t>ct</a:t>
            </a:r>
            <a:r>
              <a:rPr lang="en-US" sz="4000" b="1" dirty="0" smtClean="0"/>
              <a:t> - </a:t>
            </a:r>
            <a:r>
              <a:rPr lang="sr-Latn-RS" sz="4000" dirty="0"/>
              <a:t>NASA/Johnson </a:t>
            </a:r>
            <a:r>
              <a:rPr lang="sr-Latn-RS" sz="4000" dirty="0" err="1"/>
              <a:t>Space</a:t>
            </a:r>
            <a:r>
              <a:rPr lang="sr-Latn-RS" sz="4000" dirty="0"/>
              <a:t> </a:t>
            </a:r>
            <a:r>
              <a:rPr lang="sr-Latn-RS" sz="4000" dirty="0" smtClean="0"/>
              <a:t>cent</a:t>
            </a:r>
            <a:r>
              <a:rPr lang="en-US" sz="4000" dirty="0" err="1" smtClean="0"/>
              <a:t>er</a:t>
            </a:r>
            <a:endParaRPr lang="en-US" sz="4000" dirty="0" smtClean="0"/>
          </a:p>
          <a:p>
            <a:pPr marL="914400" lvl="2" indent="0">
              <a:buNone/>
            </a:pPr>
            <a:r>
              <a:rPr lang="en-US" sz="4000" dirty="0" smtClean="0"/>
              <a:t> </a:t>
            </a:r>
            <a:endParaRPr lang="en-US" sz="4000" b="1" dirty="0"/>
          </a:p>
        </p:txBody>
      </p:sp>
      <p:sp>
        <p:nvSpPr>
          <p:cNvPr id="6" name="Rectangle 5"/>
          <p:cNvSpPr/>
          <p:nvPr/>
        </p:nvSpPr>
        <p:spPr>
          <a:xfrm>
            <a:off x="940158" y="1352283"/>
            <a:ext cx="70836" cy="481669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64020" y="1725386"/>
            <a:ext cx="9144000" cy="9015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63263" y="1997450"/>
            <a:ext cx="9234152" cy="5151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687132" y="3472307"/>
            <a:ext cx="5009881" cy="110758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Legacy </a:t>
            </a:r>
            <a:r>
              <a:rPr lang="sr-Latn-RS" sz="3600" dirty="0" smtClean="0">
                <a:solidFill>
                  <a:schemeClr val="tx1"/>
                </a:solidFill>
              </a:rPr>
              <a:t>sistem</a:t>
            </a:r>
            <a:r>
              <a:rPr lang="en-US" sz="3600" dirty="0" smtClean="0">
                <a:solidFill>
                  <a:schemeClr val="tx1"/>
                </a:solidFill>
              </a:rPr>
              <a:t>s</a:t>
            </a:r>
            <a:endParaRPr lang="sr-Latn-RS" sz="36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579441" y="5025660"/>
            <a:ext cx="808881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2" algn="just">
              <a:spcBef>
                <a:spcPts val="1000"/>
              </a:spcBef>
              <a:spcAft>
                <a:spcPts val="1000"/>
              </a:spcAft>
            </a:pPr>
            <a:r>
              <a:rPr lang="en-US" sz="4000" b="1" dirty="0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Microsoft </a:t>
            </a:r>
            <a:r>
              <a:rPr lang="en-US" sz="4000" b="1" dirty="0" smtClean="0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Graph </a:t>
            </a:r>
            <a:r>
              <a:rPr lang="en-US" sz="3200" b="1" dirty="0" smtClean="0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/>
              <a:t>Microsoft</a:t>
            </a:r>
            <a:endParaRPr lang="en-US" sz="4000" b="1" dirty="0">
              <a:effectLst/>
              <a:latin typeface="Consolas" panose="020B06090202040302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591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204562" cy="2009104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6065950" y="360610"/>
            <a:ext cx="5705340" cy="708338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Implemented 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solution</a:t>
            </a:r>
            <a:endParaRPr lang="sr-Latn-RS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02889" y="1980009"/>
            <a:ext cx="7791718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en-US" sz="2000" b="1" dirty="0">
                <a:latin typeface="Consolas" panose="020B0609020204030204" pitchFamily="49" charset="0"/>
                <a:ea typeface="Times New Roman" panose="02020603050405020304" pitchFamily="18" charset="0"/>
              </a:rPr>
              <a:t>The aim </a:t>
            </a:r>
            <a:r>
              <a:rPr lang="en-US" dirty="0">
                <a:latin typeface="Consolas" panose="020B0609020204030204" pitchFamily="49" charset="0"/>
                <a:ea typeface="Times New Roman" panose="02020603050405020304" pitchFamily="18" charset="0"/>
              </a:rPr>
              <a:t>of the practical part of this paper is to show the application of object - oriented principles in creating software for later reengineering in order to move from one platform to another with the change of technologies for creating user interfaces (desktop and web).</a:t>
            </a:r>
            <a:endParaRPr lang="sr-Latn-RS" dirty="0">
              <a:effectLst/>
              <a:latin typeface="Consolas" panose="020B0609020204030204" pitchFamily="49" charset="0"/>
              <a:ea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51195" y="3520502"/>
            <a:ext cx="5377673" cy="28674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n-US" sz="2000" b="1" dirty="0">
                <a:latin typeface="Consolas" panose="020B0609020204030204" pitchFamily="49" charset="0"/>
                <a:ea typeface="Times New Roman" panose="02020603050405020304" pitchFamily="18" charset="0"/>
              </a:rPr>
              <a:t>The tools / development environments</a:t>
            </a:r>
            <a:r>
              <a:rPr lang="en-US" dirty="0">
                <a:latin typeface="Consolas" panose="020B0609020204030204" pitchFamily="49" charset="0"/>
                <a:ea typeface="Times New Roman" panose="02020603050405020304" pitchFamily="18" charset="0"/>
              </a:rPr>
              <a:t> used to implement the examples are: MS SQL Management Studio and MS SQL Server, Visual Studio 2019, as well as Power </a:t>
            </a:r>
            <a:r>
              <a:rPr lang="en-US" dirty="0" smtClean="0">
                <a:latin typeface="Consolas" panose="020B0609020204030204" pitchFamily="49" charset="0"/>
                <a:ea typeface="Times New Roman" panose="02020603050405020304" pitchFamily="18" charset="0"/>
              </a:rPr>
              <a:t>Designer</a:t>
            </a:r>
          </a:p>
          <a:p>
            <a:pPr algn="just">
              <a:spcAft>
                <a:spcPts val="1000"/>
              </a:spcAft>
            </a:pPr>
            <a:r>
              <a:rPr lang="en-US" sz="2000" b="1" dirty="0">
                <a:latin typeface="Consolas" panose="020B0609020204030204" pitchFamily="49" charset="0"/>
                <a:ea typeface="Times New Roman" panose="02020603050405020304" pitchFamily="18" charset="0"/>
              </a:rPr>
              <a:t>The programming languages </a:t>
            </a:r>
            <a:r>
              <a:rPr lang="en-US" dirty="0" smtClean="0">
                <a:latin typeface="Consolas" panose="020B0609020204030204" pitchFamily="49" charset="0"/>
                <a:ea typeface="Times New Roman" panose="02020603050405020304" pitchFamily="18" charset="0"/>
              </a:rPr>
              <a:t>​​used were </a:t>
            </a:r>
            <a:r>
              <a:rPr lang="en-US" dirty="0">
                <a:latin typeface="Consolas" panose="020B0609020204030204" pitchFamily="49" charset="0"/>
                <a:ea typeface="Times New Roman" panose="02020603050405020304" pitchFamily="18" charset="0"/>
              </a:rPr>
              <a:t>SQL for database creation, C # for application creation, and UML for model creation.</a:t>
            </a:r>
            <a:endParaRPr lang="sr-Latn-RS" dirty="0">
              <a:latin typeface="Consolas" panose="020B0609020204030204" pitchFamily="49" charset="0"/>
              <a:ea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356833" y="6218009"/>
            <a:ext cx="9144000" cy="9015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680694" y="6372936"/>
            <a:ext cx="9234152" cy="5151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433035" y="658582"/>
            <a:ext cx="45719" cy="385994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541910" y="2721901"/>
            <a:ext cx="45719" cy="385994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Content Placeholder 4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 rot="21382313">
            <a:off x="276284" y="2272274"/>
            <a:ext cx="3314700" cy="34861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Picture 14"/>
          <p:cNvPicPr/>
          <p:nvPr/>
        </p:nvPicPr>
        <p:blipFill>
          <a:blip r:embed="rId4" cstate="print"/>
          <a:stretch>
            <a:fillRect/>
          </a:stretch>
        </p:blipFill>
        <p:spPr>
          <a:xfrm rot="350992">
            <a:off x="3147506" y="3811797"/>
            <a:ext cx="3320128" cy="280317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6" name="Rectangle 15"/>
          <p:cNvSpPr/>
          <p:nvPr/>
        </p:nvSpPr>
        <p:spPr>
          <a:xfrm>
            <a:off x="480813" y="203220"/>
            <a:ext cx="9234152" cy="5151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707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Content Placeholder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204562" cy="2009104"/>
          </a:xfrm>
          <a:prstGeom prst="rect">
            <a:avLst/>
          </a:prstGeom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60074" y="2062751"/>
            <a:ext cx="6943587" cy="434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960074" y="301919"/>
            <a:ext cx="5705340" cy="708338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MODELS</a:t>
            </a:r>
            <a:endParaRPr lang="sr-Latn-R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2118" y="2332401"/>
            <a:ext cx="3865809" cy="2505880"/>
          </a:xfrm>
          <a:prstGeom prst="rect">
            <a:avLst/>
          </a:prstGeom>
          <a:noFill/>
          <a:ln w="38100">
            <a:noFill/>
          </a:ln>
        </p:spPr>
      </p:pic>
      <p:pic>
        <p:nvPicPr>
          <p:cNvPr id="6" name="Picture 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99079" y="5048518"/>
            <a:ext cx="3231522" cy="1861408"/>
          </a:xfrm>
          <a:prstGeom prst="rect">
            <a:avLst/>
          </a:prstGeom>
          <a:noFill/>
          <a:ln w="38100">
            <a:noFill/>
          </a:ln>
        </p:spPr>
      </p:pic>
      <p:sp>
        <p:nvSpPr>
          <p:cNvPr id="11" name="Rectangle 10"/>
          <p:cNvSpPr/>
          <p:nvPr/>
        </p:nvSpPr>
        <p:spPr>
          <a:xfrm>
            <a:off x="5059202" y="940350"/>
            <a:ext cx="45719" cy="439169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403824" y="6509904"/>
            <a:ext cx="914400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966692" y="1199084"/>
            <a:ext cx="6606863" cy="5579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-652674" y="1964386"/>
            <a:ext cx="33622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2"/>
            <a:r>
              <a:rPr lang="sr-Latn-RS" b="1" dirty="0" err="1"/>
              <a:t>Business</a:t>
            </a:r>
            <a:r>
              <a:rPr lang="sr-Latn-RS" b="1" dirty="0"/>
              <a:t> </a:t>
            </a:r>
            <a:r>
              <a:rPr lang="sr-Latn-RS" b="1" dirty="0" err="1"/>
              <a:t>process</a:t>
            </a:r>
            <a:r>
              <a:rPr lang="sr-Latn-RS" b="1" dirty="0"/>
              <a:t> model</a:t>
            </a:r>
            <a:endParaRPr lang="en-US" b="1" dirty="0"/>
          </a:p>
        </p:txBody>
      </p:sp>
      <p:sp>
        <p:nvSpPr>
          <p:cNvPr id="16" name="Rectangle 15"/>
          <p:cNvSpPr/>
          <p:nvPr/>
        </p:nvSpPr>
        <p:spPr>
          <a:xfrm>
            <a:off x="8200" y="4996059"/>
            <a:ext cx="25926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2"/>
            <a:r>
              <a:rPr lang="sr-Latn-RS" b="1" dirty="0" err="1"/>
              <a:t>Use</a:t>
            </a:r>
            <a:r>
              <a:rPr lang="sr-Latn-RS" b="1" dirty="0"/>
              <a:t> </a:t>
            </a:r>
            <a:r>
              <a:rPr lang="sr-Latn-RS" b="1" dirty="0" err="1"/>
              <a:t>case</a:t>
            </a:r>
            <a:r>
              <a:rPr lang="sr-Latn-RS" b="1" dirty="0"/>
              <a:t> model</a:t>
            </a:r>
            <a:endParaRPr lang="en-US" b="1" dirty="0"/>
          </a:p>
        </p:txBody>
      </p:sp>
      <p:sp>
        <p:nvSpPr>
          <p:cNvPr id="17" name="Rectangle 16"/>
          <p:cNvSpPr/>
          <p:nvPr/>
        </p:nvSpPr>
        <p:spPr>
          <a:xfrm>
            <a:off x="2187262" y="1093922"/>
            <a:ext cx="9234152" cy="5151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8360127" y="2242755"/>
            <a:ext cx="30612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2"/>
            <a:r>
              <a:rPr lang="en-US" b="1" dirty="0" smtClean="0"/>
              <a:t>Component diagram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1536875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204562" cy="200910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73498" y="2093830"/>
            <a:ext cx="48867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Deployment diagram of a desktop application that uses a web service</a:t>
            </a:r>
            <a:endParaRPr lang="en-US" b="1" dirty="0"/>
          </a:p>
        </p:txBody>
      </p:sp>
      <p:sp>
        <p:nvSpPr>
          <p:cNvPr id="11" name="Rectangle 10"/>
          <p:cNvSpPr/>
          <p:nvPr/>
        </p:nvSpPr>
        <p:spPr>
          <a:xfrm>
            <a:off x="7073135" y="2093829"/>
            <a:ext cx="44623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Deployment</a:t>
            </a:r>
            <a:r>
              <a:rPr lang="en-US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diagram of a web application that communicates with a web service</a:t>
            </a:r>
            <a:endParaRPr lang="en-US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3115" y="2655435"/>
            <a:ext cx="6137426" cy="3522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42517" y="2661695"/>
            <a:ext cx="4934652" cy="4163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259581" y="6292374"/>
            <a:ext cx="9144000" cy="9015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187262" y="1093922"/>
            <a:ext cx="9234152" cy="5151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3191828" y="798084"/>
            <a:ext cx="5705340" cy="708338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MODELS</a:t>
            </a:r>
            <a:endParaRPr lang="sr-Latn-R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292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614</TotalTime>
  <Words>448</Words>
  <Application>Microsoft Office PowerPoint</Application>
  <PresentationFormat>Custom</PresentationFormat>
  <Paragraphs>71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Software Reengineering with Object-Oriented  n-Tier Architecture: Case of Desktop-to-Web Transformation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Primena principa objektno-orjentisanog programiranja i veb servisa  u reinženjeringu softvera  Applying object – oriented principles and web services  in software reengineering</dc:title>
  <dc:creator>Home</dc:creator>
  <cp:lastModifiedBy>SusMAthEdu02</cp:lastModifiedBy>
  <cp:revision>51</cp:revision>
  <dcterms:created xsi:type="dcterms:W3CDTF">2019-09-16T01:24:06Z</dcterms:created>
  <dcterms:modified xsi:type="dcterms:W3CDTF">2020-10-29T06:37:50Z</dcterms:modified>
</cp:coreProperties>
</file>