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7" r:id="rId12"/>
    <p:sldId id="268" r:id="rId1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41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74377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152379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75981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36910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5560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182378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53439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32176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219664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37229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745B3-9548-4360-875C-C4BAAD110CC4}" type="datetimeFigureOut">
              <a:rPr lang="sr-Latn-RS" smtClean="0"/>
              <a:pPr/>
              <a:t>29.10.2020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125119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745B3-9548-4360-875C-C4BAAD110CC4}" type="datetimeFigureOut">
              <a:rPr lang="sr-Latn-RS" smtClean="0"/>
              <a:pPr/>
              <a:t>29.10.2020</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6C47-59BF-46E7-8842-DCCE892AB7CB}" type="slidenum">
              <a:rPr lang="sr-Latn-RS" smtClean="0"/>
              <a:pPr/>
              <a:t>‹#›</a:t>
            </a:fld>
            <a:endParaRPr lang="sr-Latn-RS"/>
          </a:p>
        </p:txBody>
      </p:sp>
    </p:spTree>
    <p:extLst>
      <p:ext uri="{BB962C8B-B14F-4D97-AF65-F5344CB8AC3E}">
        <p14:creationId xmlns:p14="http://schemas.microsoft.com/office/powerpoint/2010/main" xmlns="" val="401285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12776"/>
            <a:ext cx="9144000" cy="2232248"/>
          </a:xfrm>
        </p:spPr>
        <p:txBody>
          <a:bodyPr>
            <a:normAutofit/>
          </a:bodyPr>
          <a:lstStyle/>
          <a:p>
            <a:r>
              <a:rPr lang="en-US" dirty="0"/>
              <a:t>Investigating the effects of online and flipped classroom approach during COVID-19 pandemic</a:t>
            </a:r>
            <a:endParaRPr lang="sr-Latn-RS" dirty="0"/>
          </a:p>
        </p:txBody>
      </p:sp>
      <p:sp>
        <p:nvSpPr>
          <p:cNvPr id="4" name="Subtitle 2"/>
          <p:cNvSpPr>
            <a:spLocks noGrp="1"/>
          </p:cNvSpPr>
          <p:nvPr>
            <p:ph type="subTitle" idx="1"/>
          </p:nvPr>
        </p:nvSpPr>
        <p:spPr>
          <a:xfrm>
            <a:off x="251520" y="3933056"/>
            <a:ext cx="8640960" cy="1752600"/>
          </a:xfrm>
        </p:spPr>
        <p:txBody>
          <a:bodyPr>
            <a:normAutofit fontScale="92500" lnSpcReduction="20000"/>
          </a:bodyPr>
          <a:lstStyle/>
          <a:p>
            <a:r>
              <a:rPr lang="en-US" dirty="0" err="1"/>
              <a:t>Natasa</a:t>
            </a:r>
            <a:r>
              <a:rPr lang="en-US" dirty="0"/>
              <a:t> </a:t>
            </a:r>
            <a:r>
              <a:rPr lang="en-US" dirty="0" err="1"/>
              <a:t>Koceska</a:t>
            </a:r>
            <a:r>
              <a:rPr lang="en-US" dirty="0"/>
              <a:t>*, </a:t>
            </a:r>
            <a:r>
              <a:rPr lang="en-US" dirty="0" err="1"/>
              <a:t>Saso</a:t>
            </a:r>
            <a:r>
              <a:rPr lang="en-US" dirty="0"/>
              <a:t> </a:t>
            </a:r>
            <a:r>
              <a:rPr lang="en-US" dirty="0" err="1"/>
              <a:t>Koceski</a:t>
            </a:r>
            <a:r>
              <a:rPr lang="en-US" dirty="0"/>
              <a:t>*, Bore </a:t>
            </a:r>
            <a:r>
              <a:rPr lang="en-US" dirty="0" err="1"/>
              <a:t>Pucovski</a:t>
            </a:r>
            <a:r>
              <a:rPr lang="en-US" dirty="0"/>
              <a:t>**, Vera K. </a:t>
            </a:r>
            <a:r>
              <a:rPr lang="en-US" dirty="0" err="1"/>
              <a:t>Mitkovska</a:t>
            </a:r>
            <a:r>
              <a:rPr lang="en-US" dirty="0"/>
              <a:t> ** and Aleksandar </a:t>
            </a:r>
            <a:r>
              <a:rPr lang="en-US" dirty="0" err="1"/>
              <a:t>Lazovski</a:t>
            </a:r>
            <a:r>
              <a:rPr lang="en-US" dirty="0"/>
              <a:t>***</a:t>
            </a:r>
            <a:endParaRPr lang="en-US" sz="1800" dirty="0"/>
          </a:p>
          <a:p>
            <a:r>
              <a:rPr lang="en-US" sz="1800" dirty="0"/>
              <a:t>* Faculty of Computer Science, University </a:t>
            </a:r>
            <a:r>
              <a:rPr lang="en-US" sz="1800" dirty="0" err="1"/>
              <a:t>Goce</a:t>
            </a:r>
            <a:r>
              <a:rPr lang="en-US" sz="1800" dirty="0"/>
              <a:t> </a:t>
            </a:r>
            <a:r>
              <a:rPr lang="en-US" sz="1800" dirty="0" err="1"/>
              <a:t>Delcev-Stip</a:t>
            </a:r>
            <a:r>
              <a:rPr lang="en-US" sz="1800" dirty="0"/>
              <a:t>, </a:t>
            </a:r>
            <a:r>
              <a:rPr lang="en-US" sz="1800" dirty="0" err="1"/>
              <a:t>Stip</a:t>
            </a:r>
            <a:r>
              <a:rPr lang="en-US" sz="1800" dirty="0"/>
              <a:t>, R. North Macedonia</a:t>
            </a:r>
          </a:p>
          <a:p>
            <a:r>
              <a:rPr lang="en-US" sz="1800" dirty="0"/>
              <a:t>** UNICEF Country Office, Skopje, R. North Macedonia</a:t>
            </a:r>
          </a:p>
          <a:p>
            <a:r>
              <a:rPr lang="en-US" sz="1800" dirty="0"/>
              <a:t>*** </a:t>
            </a:r>
            <a:r>
              <a:rPr lang="en-US" sz="1800" dirty="0" err="1"/>
              <a:t>SmartUp</a:t>
            </a:r>
            <a:r>
              <a:rPr lang="en-US" sz="1800" dirty="0"/>
              <a:t> - Social Innovation Lab, Skopje, R. North Macedonia</a:t>
            </a:r>
          </a:p>
          <a:p>
            <a:endParaRPr lang="sr-Latn-RS" dirty="0"/>
          </a:p>
        </p:txBody>
      </p:sp>
    </p:spTree>
    <p:extLst>
      <p:ext uri="{BB962C8B-B14F-4D97-AF65-F5344CB8AC3E}">
        <p14:creationId xmlns:p14="http://schemas.microsoft.com/office/powerpoint/2010/main" xmlns="" val="278124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RESULTS</a:t>
            </a:r>
            <a:endParaRPr lang="sr-Latn-RS" sz="2800" dirty="0"/>
          </a:p>
        </p:txBody>
      </p:sp>
      <p:pic>
        <p:nvPicPr>
          <p:cNvPr id="4098" name="Picture 1">
            <a:extLst>
              <a:ext uri="{FF2B5EF4-FFF2-40B4-BE49-F238E27FC236}">
                <a16:creationId xmlns:a16="http://schemas.microsoft.com/office/drawing/2014/main" xmlns="" id="{0FB98C6A-A443-46F0-BE72-DF5EA0C330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5079" y="1285997"/>
            <a:ext cx="4133842" cy="258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1">
            <a:extLst>
              <a:ext uri="{FF2B5EF4-FFF2-40B4-BE49-F238E27FC236}">
                <a16:creationId xmlns:a16="http://schemas.microsoft.com/office/drawing/2014/main" xmlns="" id="{26A63014-876C-4FD7-B46D-956AF014EA3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7540" y="3999975"/>
            <a:ext cx="4151708" cy="258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943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2800" dirty="0"/>
              <a:t>CONCLUSION</a:t>
            </a:r>
          </a:p>
        </p:txBody>
      </p:sp>
      <p:sp>
        <p:nvSpPr>
          <p:cNvPr id="3" name="Content Placeholder 2"/>
          <p:cNvSpPr>
            <a:spLocks noGrp="1"/>
          </p:cNvSpPr>
          <p:nvPr>
            <p:ph idx="1"/>
          </p:nvPr>
        </p:nvSpPr>
        <p:spPr>
          <a:xfrm>
            <a:off x="539552" y="1340768"/>
            <a:ext cx="8229600" cy="5184576"/>
          </a:xfrm>
        </p:spPr>
        <p:txBody>
          <a:bodyPr>
            <a:normAutofit/>
          </a:bodyPr>
          <a:lstStyle/>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This study aimed to examine the effects of online and flipped classroom approach on elementary school students, using the questionnaire. Analyzing the responses, it was concluded that both methods have positive impact on students’ motivation, attitude, engagement, interaction/collaboration and general satisfaction. </a:t>
            </a:r>
          </a:p>
          <a:p>
            <a:pPr marL="0" marR="0" indent="182880" algn="just">
              <a:lnSpc>
                <a:spcPct val="95000"/>
              </a:lnSpc>
              <a:spcBef>
                <a:spcPts val="0"/>
              </a:spcBef>
              <a:spcAft>
                <a:spcPts val="600"/>
              </a:spcAft>
            </a:pPr>
            <a:endParaRPr lang="en-US" sz="2000" spc="-5" dirty="0">
              <a:effectLst/>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However, when it comes to students’ motivation and interaction/collaboration, as well as their general satisfaction, the flipped classroom was preferred by most of the students.</a:t>
            </a:r>
          </a:p>
          <a:p>
            <a:pPr marL="0" marR="0" indent="182880" algn="just">
              <a:lnSpc>
                <a:spcPct val="95000"/>
              </a:lnSpc>
              <a:spcBef>
                <a:spcPts val="0"/>
              </a:spcBef>
              <a:spcAft>
                <a:spcPts val="600"/>
              </a:spcAft>
            </a:pPr>
            <a:endParaRPr lang="en-US" sz="2000" spc="-5" dirty="0">
              <a:effectLst/>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2000" dirty="0">
                <a:effectLst/>
                <a:latin typeface="Times New Roman" panose="02020603050405020304" pitchFamily="18" charset="0"/>
                <a:ea typeface="SimSun" panose="02010600030101010101" pitchFamily="2" charset="-122"/>
              </a:rPr>
              <a:t>As a general conclusion, we can say that the aforementioned teaching methods can facilitate the delivery of theoretical knowledge not only during emergencies (such as Covid-19 pandemic), but also during normal educational process. Therefore, we can strongly recommend the teachers to continue with these teaching methods even after the pandemic whenever and wherever possible.</a:t>
            </a:r>
            <a:endParaRPr lang="sr-Latn-RS" sz="2000" dirty="0"/>
          </a:p>
        </p:txBody>
      </p:sp>
    </p:spTree>
    <p:extLst>
      <p:ext uri="{BB962C8B-B14F-4D97-AF65-F5344CB8AC3E}">
        <p14:creationId xmlns:p14="http://schemas.microsoft.com/office/powerpoint/2010/main" xmlns="" val="145819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r>
              <a:rPr lang="sr-Latn-RS" dirty="0"/>
              <a:t>!</a:t>
            </a:r>
          </a:p>
        </p:txBody>
      </p:sp>
    </p:spTree>
    <p:extLst>
      <p:ext uri="{BB962C8B-B14F-4D97-AF65-F5344CB8AC3E}">
        <p14:creationId xmlns:p14="http://schemas.microsoft.com/office/powerpoint/2010/main" xmlns="" val="313431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dirty="0"/>
              <a:t>INTRODUCTION</a:t>
            </a:r>
          </a:p>
        </p:txBody>
      </p:sp>
      <p:sp>
        <p:nvSpPr>
          <p:cNvPr id="3" name="Content Placeholder 2"/>
          <p:cNvSpPr>
            <a:spLocks noGrp="1"/>
          </p:cNvSpPr>
          <p:nvPr>
            <p:ph idx="1"/>
          </p:nvPr>
        </p:nvSpPr>
        <p:spPr>
          <a:xfrm>
            <a:off x="395536" y="1268760"/>
            <a:ext cx="8229600" cy="5040560"/>
          </a:xfrm>
        </p:spPr>
        <p:txBody>
          <a:bodyPr>
            <a:noAutofit/>
          </a:bodyPr>
          <a:lstStyle/>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The COVID-19 pandemic has created the largest disruption of education systems in history, affecting nearly 1.6 billion learners in more than 190 countries on all continents. All educational institutions in Republic of North Macedonia were also closed on March 10, 2020. </a:t>
            </a:r>
          </a:p>
          <a:p>
            <a:pPr marL="0" marR="0" indent="182880" algn="just">
              <a:lnSpc>
                <a:spcPct val="95000"/>
              </a:lnSpc>
              <a:spcBef>
                <a:spcPts val="0"/>
              </a:spcBef>
              <a:spcAft>
                <a:spcPts val="600"/>
              </a:spcAft>
            </a:pPr>
            <a:endParaRPr lang="en-US" sz="2000" spc="-5" dirty="0">
              <a:effectLst/>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To ensure learning continuity during this disruption to the traditional (face-to-face) teaching, most schools and universities were constrained to adopt the online teaching and learning models in a relatively short period of time. </a:t>
            </a:r>
          </a:p>
          <a:p>
            <a:pPr marL="0" marR="0" indent="182880" algn="just">
              <a:lnSpc>
                <a:spcPct val="95000"/>
              </a:lnSpc>
              <a:spcBef>
                <a:spcPts val="0"/>
              </a:spcBef>
              <a:spcAft>
                <a:spcPts val="600"/>
              </a:spcAft>
            </a:pPr>
            <a:endParaRPr lang="en-US" sz="2000" spc="-5" dirty="0">
              <a:effectLst/>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2000" dirty="0">
                <a:effectLst/>
                <a:latin typeface="Times New Roman" panose="02020603050405020304" pitchFamily="18" charset="0"/>
                <a:ea typeface="SimSun" panose="02010600030101010101" pitchFamily="2" charset="-122"/>
              </a:rPr>
              <a:t>This need for rapid shift to online learning revealed many problems in the education systems all over the globe but, it also revealed a deep gap in our overall approach to education.</a:t>
            </a:r>
          </a:p>
          <a:p>
            <a:pPr marL="0" marR="0" indent="182880" algn="just">
              <a:lnSpc>
                <a:spcPct val="95000"/>
              </a:lnSpc>
              <a:spcBef>
                <a:spcPts val="0"/>
              </a:spcBef>
              <a:spcAft>
                <a:spcPts val="600"/>
              </a:spcAft>
            </a:pPr>
            <a:endParaRPr lang="en-US" sz="2000" dirty="0">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2000" dirty="0">
                <a:latin typeface="Times New Roman" panose="02020603050405020304" pitchFamily="18" charset="0"/>
                <a:ea typeface="SimSun" panose="02010600030101010101" pitchFamily="2" charset="-122"/>
              </a:rPr>
              <a:t>COVID-19 pandemic has stimulated innovation within the education sector: from radio and television to take-home packages.</a:t>
            </a:r>
            <a:endParaRPr lang="sr-Latn-RS" sz="2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420401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EDUCATION DURING PANDEMIC IN R. NORTH MACEDONIA</a:t>
            </a:r>
            <a:endParaRPr lang="sr-Latn-RS" sz="2800" dirty="0"/>
          </a:p>
        </p:txBody>
      </p:sp>
      <p:sp>
        <p:nvSpPr>
          <p:cNvPr id="3" name="Content Placeholder 2"/>
          <p:cNvSpPr>
            <a:spLocks noGrp="1"/>
          </p:cNvSpPr>
          <p:nvPr>
            <p:ph idx="1"/>
          </p:nvPr>
        </p:nvSpPr>
        <p:spPr>
          <a:xfrm>
            <a:off x="467544" y="1196752"/>
            <a:ext cx="8229600" cy="5328592"/>
          </a:xfrm>
        </p:spPr>
        <p:txBody>
          <a:bodyPr>
            <a:normAutofit/>
          </a:bodyPr>
          <a:lstStyle/>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In Republic of North Macedonia, the Ministry of Education and Science in cooperation with UNICEF and other partners created a new online-learning platform called EDUINO, where pre-primary, primary and secondary school students can continue their education through video lessons, resources and a variety of games. </a:t>
            </a:r>
          </a:p>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EDUINO is a web-based collective platform, created using the design thinking methodology as well as the principles of co-creation and collective action, involving more than 1200 teachers, educators and parents. </a:t>
            </a:r>
          </a:p>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EDUINO offers more than 3000 video lectures on Macedonian, Albanian, Serbian, Bosnian and Turkish languages. All video lectures are divided and grouped by study year and subject. Each video lecture is covering micro-units of the study program accredited by the Bureau for Development of Education. During the spring semester EDUINO was the main channel of educational content delivery and this resulted in more than 2.5 million of video previews or downloads.</a:t>
            </a:r>
          </a:p>
          <a:p>
            <a:pPr marL="0" marR="0" indent="182880" algn="just">
              <a:lnSpc>
                <a:spcPct val="95000"/>
              </a:lnSpc>
              <a:spcBef>
                <a:spcPts val="0"/>
              </a:spcBef>
              <a:spcAft>
                <a:spcPts val="600"/>
              </a:spcAft>
            </a:pPr>
            <a:r>
              <a:rPr lang="en-US" sz="2000" spc="-5" dirty="0">
                <a:effectLst/>
                <a:latin typeface="Times New Roman" panose="02020603050405020304" pitchFamily="18" charset="0"/>
                <a:ea typeface="SimSun" panose="02010600030101010101" pitchFamily="2" charset="-122"/>
              </a:rPr>
              <a:t>In addition, an educational program called TV Classroom has been broadcasted on the national television. </a:t>
            </a:r>
          </a:p>
        </p:txBody>
      </p:sp>
    </p:spTree>
    <p:extLst>
      <p:ext uri="{BB962C8B-B14F-4D97-AF65-F5344CB8AC3E}">
        <p14:creationId xmlns:p14="http://schemas.microsoft.com/office/powerpoint/2010/main" xmlns="" val="264022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EDUCATION DURING PANDEMIC IN R. NORTH MACEDONIA</a:t>
            </a:r>
            <a:endParaRPr lang="sr-Latn-RS" sz="2800" dirty="0"/>
          </a:p>
        </p:txBody>
      </p:sp>
      <p:sp>
        <p:nvSpPr>
          <p:cNvPr id="5" name="Content Placeholder 4">
            <a:extLst>
              <a:ext uri="{FF2B5EF4-FFF2-40B4-BE49-F238E27FC236}">
                <a16:creationId xmlns:a16="http://schemas.microsoft.com/office/drawing/2014/main" xmlns="" id="{B4B0C7A3-0C56-4998-AF1E-D8867C88BED5}"/>
              </a:ext>
            </a:extLst>
          </p:cNvPr>
          <p:cNvSpPr>
            <a:spLocks noGrp="1"/>
          </p:cNvSpPr>
          <p:nvPr>
            <p:ph idx="1"/>
          </p:nvPr>
        </p:nvSpPr>
        <p:spPr/>
        <p:txBody>
          <a:bodyPr/>
          <a:lstStyle/>
          <a:p>
            <a:endParaRPr lang="en-US" dirty="0"/>
          </a:p>
        </p:txBody>
      </p:sp>
      <p:pic>
        <p:nvPicPr>
          <p:cNvPr id="1026" name="Picture 2">
            <a:extLst>
              <a:ext uri="{FF2B5EF4-FFF2-40B4-BE49-F238E27FC236}">
                <a16:creationId xmlns:a16="http://schemas.microsoft.com/office/drawing/2014/main" xmlns="" id="{5E5E2276-348D-4C9A-ABF1-83BCA67FADA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975" y="1623577"/>
            <a:ext cx="3699977" cy="4799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a:extLst>
              <a:ext uri="{FF2B5EF4-FFF2-40B4-BE49-F238E27FC236}">
                <a16:creationId xmlns:a16="http://schemas.microsoft.com/office/drawing/2014/main" xmlns="" id="{01C20D89-B66F-4C12-B90C-6E90F55C430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0625" y="1600200"/>
            <a:ext cx="4555538" cy="3412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193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RESEARCH OBJETIVES</a:t>
            </a:r>
            <a:endParaRPr lang="sr-Latn-RS" sz="2800" dirty="0"/>
          </a:p>
        </p:txBody>
      </p:sp>
      <p:sp>
        <p:nvSpPr>
          <p:cNvPr id="3" name="Content Placeholder 2"/>
          <p:cNvSpPr>
            <a:spLocks noGrp="1"/>
          </p:cNvSpPr>
          <p:nvPr>
            <p:ph idx="1"/>
          </p:nvPr>
        </p:nvSpPr>
        <p:spPr>
          <a:xfrm>
            <a:off x="457200" y="1196752"/>
            <a:ext cx="8229600" cy="4853136"/>
          </a:xfrm>
        </p:spPr>
        <p:txBody>
          <a:bodyPr>
            <a:noAutofit/>
          </a:bodyPr>
          <a:lstStyle/>
          <a:p>
            <a:pPr marL="0" marR="0" indent="182880" algn="just">
              <a:lnSpc>
                <a:spcPct val="95000"/>
              </a:lnSpc>
              <a:spcBef>
                <a:spcPts val="0"/>
              </a:spcBef>
              <a:spcAft>
                <a:spcPts val="600"/>
              </a:spcAft>
            </a:pPr>
            <a:r>
              <a:rPr lang="en-US" sz="1900" spc="-5" dirty="0">
                <a:effectLst/>
                <a:latin typeface="Times New Roman" panose="02020603050405020304" pitchFamily="18" charset="0"/>
                <a:ea typeface="SimSun" panose="02010600030101010101" pitchFamily="2" charset="-122"/>
              </a:rPr>
              <a:t>This research work investigates the effects of online and flipped classroom approach under COVID-19 pandemic. </a:t>
            </a:r>
          </a:p>
          <a:p>
            <a:pPr marL="0" marR="0" indent="182880" algn="just">
              <a:lnSpc>
                <a:spcPct val="95000"/>
              </a:lnSpc>
              <a:spcBef>
                <a:spcPts val="0"/>
              </a:spcBef>
              <a:spcAft>
                <a:spcPts val="600"/>
              </a:spcAft>
            </a:pPr>
            <a:endParaRPr lang="en-US" sz="1900" spc="-5" dirty="0">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1900" spc="-5" dirty="0">
                <a:effectLst/>
                <a:latin typeface="Times New Roman" panose="02020603050405020304" pitchFamily="18" charset="0"/>
                <a:ea typeface="SimSun" panose="02010600030101010101" pitchFamily="2" charset="-122"/>
              </a:rPr>
              <a:t>The retrospective survey was used to determine students’ motivation, attitudes, engagement, interaction/collaboration and satisfaction of two groups of students. </a:t>
            </a:r>
          </a:p>
          <a:p>
            <a:pPr marL="0" marR="0" indent="182880" algn="just">
              <a:lnSpc>
                <a:spcPct val="95000"/>
              </a:lnSpc>
              <a:spcBef>
                <a:spcPts val="0"/>
              </a:spcBef>
              <a:spcAft>
                <a:spcPts val="600"/>
              </a:spcAft>
            </a:pPr>
            <a:endParaRPr lang="en-US" sz="1900" spc="-5" dirty="0">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1900" spc="-5" dirty="0">
                <a:effectLst/>
                <a:latin typeface="Times New Roman" panose="02020603050405020304" pitchFamily="18" charset="0"/>
                <a:ea typeface="SimSun" panose="02010600030101010101" pitchFamily="2" charset="-122"/>
              </a:rPr>
              <a:t>One group was taught by synchronous online model, while the other attended flipped classroom. </a:t>
            </a:r>
          </a:p>
          <a:p>
            <a:pPr marL="0" marR="0" indent="182880" algn="just">
              <a:lnSpc>
                <a:spcPct val="95000"/>
              </a:lnSpc>
              <a:spcBef>
                <a:spcPts val="0"/>
              </a:spcBef>
              <a:spcAft>
                <a:spcPts val="600"/>
              </a:spcAft>
            </a:pPr>
            <a:endParaRPr lang="en-US" sz="1900" spc="-5" dirty="0">
              <a:latin typeface="Times New Roman" panose="02020603050405020304" pitchFamily="18" charset="0"/>
              <a:ea typeface="SimSun" panose="02010600030101010101" pitchFamily="2" charset="-122"/>
            </a:endParaRPr>
          </a:p>
          <a:p>
            <a:pPr marL="0" marR="0" indent="182880" algn="just">
              <a:lnSpc>
                <a:spcPct val="95000"/>
              </a:lnSpc>
              <a:spcBef>
                <a:spcPts val="0"/>
              </a:spcBef>
              <a:spcAft>
                <a:spcPts val="600"/>
              </a:spcAft>
            </a:pPr>
            <a:r>
              <a:rPr lang="en-US" sz="1900" spc="-5" dirty="0">
                <a:effectLst/>
                <a:latin typeface="Times New Roman" panose="02020603050405020304" pitchFamily="18" charset="0"/>
                <a:ea typeface="SimSun" panose="02010600030101010101" pitchFamily="2" charset="-122"/>
              </a:rPr>
              <a:t>The research questions that we’ll try to answer here are:</a:t>
            </a:r>
          </a:p>
          <a:p>
            <a:pPr marL="400050" lvl="1" indent="182880" algn="just">
              <a:lnSpc>
                <a:spcPct val="95000"/>
              </a:lnSpc>
              <a:spcBef>
                <a:spcPts val="0"/>
              </a:spcBef>
              <a:spcAft>
                <a:spcPts val="600"/>
              </a:spcAft>
            </a:pPr>
            <a:r>
              <a:rPr lang="en-US" sz="1500" spc="-5" dirty="0">
                <a:effectLst/>
                <a:latin typeface="Times New Roman" panose="02020603050405020304" pitchFamily="18" charset="0"/>
                <a:ea typeface="SimSun" panose="02010600030101010101" pitchFamily="2" charset="-122"/>
              </a:rPr>
              <a:t>RQ1: What are students’ perceptions about online teaching/learning during Covid-19?</a:t>
            </a:r>
          </a:p>
          <a:p>
            <a:pPr marL="400050" lvl="1" indent="182880" algn="just">
              <a:lnSpc>
                <a:spcPct val="95000"/>
              </a:lnSpc>
              <a:spcBef>
                <a:spcPts val="0"/>
              </a:spcBef>
              <a:spcAft>
                <a:spcPts val="600"/>
              </a:spcAft>
            </a:pPr>
            <a:r>
              <a:rPr lang="en-US" sz="1500" spc="-5" dirty="0">
                <a:effectLst/>
                <a:latin typeface="Times New Roman" panose="02020603050405020304" pitchFamily="18" charset="0"/>
                <a:ea typeface="SimSun" panose="02010600030101010101" pitchFamily="2" charset="-122"/>
              </a:rPr>
              <a:t>RQ2: What are students’ perceptions about flipped classroom approach during Covid-19?</a:t>
            </a:r>
          </a:p>
          <a:p>
            <a:pPr marL="400050" lvl="1" indent="182880" algn="just">
              <a:lnSpc>
                <a:spcPct val="95000"/>
              </a:lnSpc>
              <a:spcBef>
                <a:spcPts val="0"/>
              </a:spcBef>
              <a:spcAft>
                <a:spcPts val="600"/>
              </a:spcAft>
            </a:pPr>
            <a:r>
              <a:rPr lang="en-US" sz="1500" spc="-5" dirty="0">
                <a:effectLst/>
                <a:latin typeface="Times New Roman" panose="02020603050405020304" pitchFamily="18" charset="0"/>
                <a:ea typeface="SimSun" panose="02010600030101010101" pitchFamily="2" charset="-122"/>
              </a:rPr>
              <a:t>RQ3: Are there any differences between the two groups of students regarding their motivation, attitudes, engagement, interaction/collaboration and satisfaction?</a:t>
            </a:r>
          </a:p>
        </p:txBody>
      </p:sp>
    </p:spTree>
    <p:extLst>
      <p:ext uri="{BB962C8B-B14F-4D97-AF65-F5344CB8AC3E}">
        <p14:creationId xmlns:p14="http://schemas.microsoft.com/office/powerpoint/2010/main" xmlns="" val="76569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prstClr val="black"/>
                </a:solidFill>
              </a:rPr>
              <a:t>ONLINE AND FLIPPED CLASSROOM MODELS</a:t>
            </a:r>
            <a:endParaRPr lang="sr-Latn-RS" sz="2800" dirty="0"/>
          </a:p>
        </p:txBody>
      </p:sp>
      <p:sp>
        <p:nvSpPr>
          <p:cNvPr id="3" name="Content Placeholder 2"/>
          <p:cNvSpPr>
            <a:spLocks noGrp="1"/>
          </p:cNvSpPr>
          <p:nvPr>
            <p:ph idx="1"/>
          </p:nvPr>
        </p:nvSpPr>
        <p:spPr/>
        <p:txBody>
          <a:bodyPr>
            <a:normAutofit lnSpcReduction="10000"/>
          </a:bodyPr>
          <a:lstStyle/>
          <a:p>
            <a:pPr algn="just"/>
            <a:r>
              <a:rPr lang="en-US" sz="1800" dirty="0">
                <a:effectLst/>
                <a:latin typeface="Times New Roman" panose="02020603050405020304" pitchFamily="18" charset="0"/>
                <a:ea typeface="SimSun" panose="02010600030101010101" pitchFamily="2" charset="-122"/>
              </a:rPr>
              <a:t>Online education is electronically supported learning that relies on the Internet for teacher-student and student-student interaction, as well as the distribution of class materials. </a:t>
            </a:r>
          </a:p>
          <a:p>
            <a:pPr algn="just"/>
            <a:endParaRPr lang="en-US" sz="1800" dirty="0">
              <a:latin typeface="Times New Roman" panose="02020603050405020304" pitchFamily="18" charset="0"/>
              <a:ea typeface="SimSun" panose="02010600030101010101" pitchFamily="2" charset="-122"/>
            </a:endParaRPr>
          </a:p>
          <a:p>
            <a:pPr algn="just"/>
            <a:r>
              <a:rPr lang="en-US" sz="1800" dirty="0">
                <a:effectLst/>
                <a:latin typeface="Times New Roman" panose="02020603050405020304" pitchFamily="18" charset="0"/>
                <a:ea typeface="SimSun" panose="02010600030101010101" pitchFamily="2" charset="-122"/>
              </a:rPr>
              <a:t>Its primarily aim is to foster students to be independent at certain times and take responsibility for their learning. </a:t>
            </a:r>
          </a:p>
          <a:p>
            <a:pPr algn="just"/>
            <a:endParaRPr lang="en-US" sz="1800" dirty="0">
              <a:latin typeface="Times New Roman" panose="02020603050405020304" pitchFamily="18" charset="0"/>
              <a:ea typeface="SimSun" panose="02010600030101010101" pitchFamily="2" charset="-122"/>
            </a:endParaRPr>
          </a:p>
          <a:p>
            <a:pPr algn="just"/>
            <a:r>
              <a:rPr lang="en-US" sz="1800" dirty="0">
                <a:effectLst/>
                <a:latin typeface="Times New Roman" panose="02020603050405020304" pitchFamily="18" charset="0"/>
                <a:ea typeface="SimSun" panose="02010600030101010101" pitchFamily="2" charset="-122"/>
              </a:rPr>
              <a:t>Flipped classroom is an alternative pedagogical approach focusing on student-centered instruction that reverses the traditional classroom environment.</a:t>
            </a:r>
          </a:p>
          <a:p>
            <a:pPr algn="just"/>
            <a:endParaRPr lang="en-US" sz="1800" dirty="0">
              <a:latin typeface="Times New Roman" panose="02020603050405020304" pitchFamily="18" charset="0"/>
              <a:ea typeface="SimSun" panose="02010600030101010101" pitchFamily="2" charset="-122"/>
            </a:endParaRPr>
          </a:p>
          <a:p>
            <a:pPr algn="just"/>
            <a:r>
              <a:rPr lang="en-US" sz="1800" dirty="0">
                <a:effectLst/>
                <a:latin typeface="Times New Roman" panose="02020603050405020304" pitchFamily="18" charset="0"/>
                <a:ea typeface="SimSun" panose="02010600030101010101" pitchFamily="2" charset="-122"/>
              </a:rPr>
              <a:t>In the flipped classroom model, the delivery of content is usually obtained through online videos prepared by the teacher or a third party. </a:t>
            </a:r>
          </a:p>
          <a:p>
            <a:pPr algn="just"/>
            <a:endParaRPr lang="en-US" sz="1800" dirty="0">
              <a:effectLst/>
              <a:latin typeface="Times New Roman" panose="02020603050405020304" pitchFamily="18" charset="0"/>
              <a:ea typeface="SimSun" panose="02010600030101010101" pitchFamily="2" charset="-122"/>
            </a:endParaRPr>
          </a:p>
          <a:p>
            <a:pPr algn="just"/>
            <a:r>
              <a:rPr lang="en-US" sz="1800" dirty="0">
                <a:effectLst/>
                <a:latin typeface="Times New Roman" panose="02020603050405020304" pitchFamily="18" charset="0"/>
                <a:ea typeface="SimSun" panose="02010600030101010101" pitchFamily="2" charset="-122"/>
              </a:rPr>
              <a:t>Students’ watch the assigned short instructional videos at their own time and pace prior to attending classes in which they participate in group activities or the teachers answer their questions </a:t>
            </a:r>
            <a:endParaRPr lang="sr-Latn-RS" sz="1600" dirty="0"/>
          </a:p>
        </p:txBody>
      </p:sp>
    </p:spTree>
    <p:extLst>
      <p:ext uri="{BB962C8B-B14F-4D97-AF65-F5344CB8AC3E}">
        <p14:creationId xmlns:p14="http://schemas.microsoft.com/office/powerpoint/2010/main" xmlns="" val="216565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RESEARCH METHODOLOGY</a:t>
            </a:r>
            <a:endParaRPr lang="sr-Latn-RS" sz="2800" dirty="0"/>
          </a:p>
        </p:txBody>
      </p:sp>
      <p:sp>
        <p:nvSpPr>
          <p:cNvPr id="3" name="Content Placeholder 2"/>
          <p:cNvSpPr>
            <a:spLocks noGrp="1"/>
          </p:cNvSpPr>
          <p:nvPr>
            <p:ph idx="1"/>
          </p:nvPr>
        </p:nvSpPr>
        <p:spPr/>
        <p:txBody>
          <a:bodyPr>
            <a:normAutofit/>
          </a:bodyPr>
          <a:lstStyle/>
          <a:p>
            <a:pPr algn="just"/>
            <a:r>
              <a:rPr lang="en-US" sz="1800" dirty="0">
                <a:effectLst/>
                <a:latin typeface="Times New Roman" panose="02020603050405020304" pitchFamily="18" charset="0"/>
                <a:ea typeface="SimSun" panose="02010600030101010101" pitchFamily="2" charset="-122"/>
              </a:rPr>
              <a:t>Methodology that is used in this study is based on Input-Process-Output (IPO) model paradigm</a:t>
            </a:r>
            <a:endParaRPr lang="sr-Latn-RS" dirty="0"/>
          </a:p>
        </p:txBody>
      </p:sp>
      <p:pic>
        <p:nvPicPr>
          <p:cNvPr id="2050" name="Picture 2">
            <a:extLst>
              <a:ext uri="{FF2B5EF4-FFF2-40B4-BE49-F238E27FC236}">
                <a16:creationId xmlns:a16="http://schemas.microsoft.com/office/drawing/2014/main" xmlns="" id="{B011EFF7-3AC1-40BE-9901-2FCA9224EC2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420888"/>
            <a:ext cx="6336704" cy="361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702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prstClr val="black"/>
                </a:solidFill>
              </a:rPr>
              <a:t>PARTICIPANTS AND STUDY</a:t>
            </a:r>
            <a:endParaRPr lang="sr-Latn-RS" sz="2800" dirty="0"/>
          </a:p>
        </p:txBody>
      </p:sp>
      <p:sp>
        <p:nvSpPr>
          <p:cNvPr id="3" name="Content Placeholder 2"/>
          <p:cNvSpPr>
            <a:spLocks noGrp="1"/>
          </p:cNvSpPr>
          <p:nvPr>
            <p:ph idx="1"/>
          </p:nvPr>
        </p:nvSpPr>
        <p:spPr/>
        <p:txBody>
          <a:bodyPr>
            <a:noAutofit/>
          </a:bodyPr>
          <a:lstStyle/>
          <a:p>
            <a:pPr algn="just"/>
            <a:r>
              <a:rPr lang="en-US" sz="2000" dirty="0">
                <a:effectLst/>
                <a:latin typeface="Times New Roman" panose="02020603050405020304" pitchFamily="18" charset="0"/>
                <a:ea typeface="SimSun" panose="02010600030101010101" pitchFamily="2" charset="-122"/>
              </a:rPr>
              <a:t>Students from three elementary schools located in three different regions in Republic of North Macedonia (East, South-west and North), form 7th grade, were included in the study in the period from 1</a:t>
            </a:r>
            <a:r>
              <a:rPr lang="en-US" sz="2000" baseline="30000" dirty="0">
                <a:effectLst/>
                <a:latin typeface="Times New Roman" panose="02020603050405020304" pitchFamily="18" charset="0"/>
                <a:ea typeface="SimSun" panose="02010600030101010101" pitchFamily="2" charset="-122"/>
              </a:rPr>
              <a:t>st</a:t>
            </a:r>
            <a:r>
              <a:rPr lang="en-US" sz="2000" dirty="0">
                <a:effectLst/>
                <a:latin typeface="Times New Roman" panose="02020603050405020304" pitchFamily="18" charset="0"/>
                <a:ea typeface="SimSun" panose="02010600030101010101" pitchFamily="2" charset="-122"/>
              </a:rPr>
              <a:t> of April till 1</a:t>
            </a:r>
            <a:r>
              <a:rPr lang="en-US" sz="2000" baseline="30000" dirty="0">
                <a:effectLst/>
                <a:latin typeface="Times New Roman" panose="02020603050405020304" pitchFamily="18" charset="0"/>
                <a:ea typeface="SimSun" panose="02010600030101010101" pitchFamily="2" charset="-122"/>
              </a:rPr>
              <a:t>st</a:t>
            </a:r>
            <a:r>
              <a:rPr lang="en-US" sz="2000" dirty="0">
                <a:effectLst/>
                <a:latin typeface="Times New Roman" panose="02020603050405020304" pitchFamily="18" charset="0"/>
                <a:ea typeface="SimSun" panose="02010600030101010101" pitchFamily="2" charset="-122"/>
              </a:rPr>
              <a:t> of June </a:t>
            </a:r>
          </a:p>
          <a:p>
            <a:pPr algn="just"/>
            <a:endParaRPr lang="en-US" sz="2000" dirty="0">
              <a:latin typeface="Times New Roman" panose="02020603050405020304" pitchFamily="18" charset="0"/>
              <a:ea typeface="SimSun" panose="02010600030101010101" pitchFamily="2" charset="-122"/>
            </a:endParaRPr>
          </a:p>
          <a:p>
            <a:pPr algn="just"/>
            <a:r>
              <a:rPr lang="en-US" sz="2000" dirty="0">
                <a:effectLst/>
                <a:latin typeface="Times New Roman" panose="02020603050405020304" pitchFamily="18" charset="0"/>
                <a:ea typeface="SimSun" panose="02010600030101010101" pitchFamily="2" charset="-122"/>
              </a:rPr>
              <a:t>The total number of participants was 167 students of which 89 were female (53%) and 78 were male (47%). </a:t>
            </a:r>
          </a:p>
          <a:p>
            <a:pPr algn="just"/>
            <a:endParaRPr lang="en-US" sz="2000" dirty="0">
              <a:latin typeface="Times New Roman" panose="02020603050405020304" pitchFamily="18" charset="0"/>
              <a:ea typeface="SimSun" panose="02010600030101010101" pitchFamily="2" charset="-122"/>
            </a:endParaRPr>
          </a:p>
          <a:p>
            <a:pPr algn="just"/>
            <a:r>
              <a:rPr lang="en-US" sz="2000" dirty="0">
                <a:effectLst/>
                <a:latin typeface="Times New Roman" panose="02020603050405020304" pitchFamily="18" charset="0"/>
                <a:ea typeface="SimSun" panose="02010600030101010101" pitchFamily="2" charset="-122"/>
              </a:rPr>
              <a:t>Two classes from each school were involved. </a:t>
            </a:r>
          </a:p>
          <a:p>
            <a:pPr algn="just"/>
            <a:endParaRPr lang="en-US" sz="2000" dirty="0">
              <a:latin typeface="Times New Roman" panose="02020603050405020304" pitchFamily="18" charset="0"/>
              <a:ea typeface="SimSun" panose="02010600030101010101" pitchFamily="2" charset="-122"/>
            </a:endParaRPr>
          </a:p>
          <a:p>
            <a:pPr algn="just"/>
            <a:r>
              <a:rPr lang="en-US" sz="2000" dirty="0">
                <a:effectLst/>
                <a:latin typeface="Times New Roman" panose="02020603050405020304" pitchFamily="18" charset="0"/>
                <a:ea typeface="SimSun" panose="02010600030101010101" pitchFamily="2" charset="-122"/>
              </a:rPr>
              <a:t>One class was taught by synchronous online model, while the other attended flipped classroom. </a:t>
            </a:r>
          </a:p>
          <a:p>
            <a:pPr algn="just"/>
            <a:endParaRPr lang="en-US" sz="2000" dirty="0">
              <a:latin typeface="Times New Roman" panose="02020603050405020304" pitchFamily="18" charset="0"/>
              <a:ea typeface="SimSun" panose="02010600030101010101" pitchFamily="2" charset="-122"/>
            </a:endParaRPr>
          </a:p>
          <a:p>
            <a:pPr algn="just"/>
            <a:r>
              <a:rPr lang="en-US" sz="2000" dirty="0">
                <a:effectLst/>
                <a:latin typeface="Times New Roman" panose="02020603050405020304" pitchFamily="18" charset="0"/>
                <a:ea typeface="SimSun" panose="02010600030101010101" pitchFamily="2" charset="-122"/>
              </a:rPr>
              <a:t>All students attended the “Math” course.</a:t>
            </a:r>
          </a:p>
        </p:txBody>
      </p:sp>
    </p:spTree>
    <p:extLst>
      <p:ext uri="{BB962C8B-B14F-4D97-AF65-F5344CB8AC3E}">
        <p14:creationId xmlns:p14="http://schemas.microsoft.com/office/powerpoint/2010/main" xmlns="" val="31270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prstClr val="black"/>
                </a:solidFill>
              </a:rPr>
              <a:t>RESULTS</a:t>
            </a:r>
            <a:endParaRPr lang="sr-Latn-RS" sz="2800" dirty="0"/>
          </a:p>
        </p:txBody>
      </p:sp>
      <p:sp>
        <p:nvSpPr>
          <p:cNvPr id="3" name="Content Placeholder 2"/>
          <p:cNvSpPr>
            <a:spLocks noGrp="1"/>
          </p:cNvSpPr>
          <p:nvPr>
            <p:ph idx="1"/>
          </p:nvPr>
        </p:nvSpPr>
        <p:spPr>
          <a:xfrm>
            <a:off x="457200" y="1600200"/>
            <a:ext cx="8229600" cy="5069160"/>
          </a:xfrm>
        </p:spPr>
        <p:txBody>
          <a:bodyPr>
            <a:normAutofit/>
          </a:bodyPr>
          <a:lstStyle/>
          <a:p>
            <a:r>
              <a:rPr lang="en-US" sz="1800" cap="small" dirty="0">
                <a:effectLst/>
                <a:latin typeface="Times New Roman" panose="02020603050405020304" pitchFamily="18" charset="0"/>
                <a:ea typeface="SimSun" panose="02010600030101010101" pitchFamily="2" charset="-122"/>
              </a:rPr>
              <a:t>Descriptive statistics of the questionnaire by construct, for both groups of students</a:t>
            </a:r>
            <a:endParaRPr lang="sr-Latn-RS" dirty="0"/>
          </a:p>
        </p:txBody>
      </p:sp>
      <p:graphicFrame>
        <p:nvGraphicFramePr>
          <p:cNvPr id="6" name="Table 5">
            <a:extLst>
              <a:ext uri="{FF2B5EF4-FFF2-40B4-BE49-F238E27FC236}">
                <a16:creationId xmlns:a16="http://schemas.microsoft.com/office/drawing/2014/main" xmlns="" id="{FC7DAD03-3AC6-4B1A-AC46-E5F7F1CD6750}"/>
              </a:ext>
            </a:extLst>
          </p:cNvPr>
          <p:cNvGraphicFramePr>
            <a:graphicFrameLocks noGrp="1"/>
          </p:cNvGraphicFramePr>
          <p:nvPr>
            <p:extLst>
              <p:ext uri="{D42A27DB-BD31-4B8C-83A1-F6EECF244321}">
                <p14:modId xmlns:p14="http://schemas.microsoft.com/office/powerpoint/2010/main" xmlns="" val="1992035886"/>
              </p:ext>
            </p:extLst>
          </p:nvPr>
        </p:nvGraphicFramePr>
        <p:xfrm>
          <a:off x="1331640" y="2420888"/>
          <a:ext cx="6120681" cy="2952329"/>
        </p:xfrm>
        <a:graphic>
          <a:graphicData uri="http://schemas.openxmlformats.org/drawingml/2006/table">
            <a:tbl>
              <a:tblPr firstRow="1" firstCol="1" bandRow="1">
                <a:tableStyleId>{5C22544A-7EE6-4342-B048-85BDC9FD1C3A}</a:tableStyleId>
              </a:tblPr>
              <a:tblGrid>
                <a:gridCol w="2146333">
                  <a:extLst>
                    <a:ext uri="{9D8B030D-6E8A-4147-A177-3AD203B41FA5}">
                      <a16:colId xmlns:a16="http://schemas.microsoft.com/office/drawing/2014/main" xmlns="" val="3391139767"/>
                    </a:ext>
                  </a:extLst>
                </a:gridCol>
                <a:gridCol w="1010429">
                  <a:extLst>
                    <a:ext uri="{9D8B030D-6E8A-4147-A177-3AD203B41FA5}">
                      <a16:colId xmlns:a16="http://schemas.microsoft.com/office/drawing/2014/main" xmlns="" val="1654812952"/>
                    </a:ext>
                  </a:extLst>
                </a:gridCol>
                <a:gridCol w="1061939">
                  <a:extLst>
                    <a:ext uri="{9D8B030D-6E8A-4147-A177-3AD203B41FA5}">
                      <a16:colId xmlns:a16="http://schemas.microsoft.com/office/drawing/2014/main" xmlns="" val="624269607"/>
                    </a:ext>
                  </a:extLst>
                </a:gridCol>
                <a:gridCol w="950990">
                  <a:extLst>
                    <a:ext uri="{9D8B030D-6E8A-4147-A177-3AD203B41FA5}">
                      <a16:colId xmlns:a16="http://schemas.microsoft.com/office/drawing/2014/main" xmlns="" val="1752329850"/>
                    </a:ext>
                  </a:extLst>
                </a:gridCol>
                <a:gridCol w="950990">
                  <a:extLst>
                    <a:ext uri="{9D8B030D-6E8A-4147-A177-3AD203B41FA5}">
                      <a16:colId xmlns:a16="http://schemas.microsoft.com/office/drawing/2014/main" xmlns="" val="4151959882"/>
                    </a:ext>
                  </a:extLst>
                </a:gridCol>
              </a:tblGrid>
              <a:tr h="615870">
                <a:tc>
                  <a:txBody>
                    <a:bodyPr/>
                    <a:lstStyle/>
                    <a:p>
                      <a:pPr marL="0" marR="0" indent="0" algn="l">
                        <a:lnSpc>
                          <a:spcPct val="95000"/>
                        </a:lnSpc>
                        <a:spcBef>
                          <a:spcPts val="0"/>
                        </a:spcBef>
                        <a:spcAft>
                          <a:spcPts val="600"/>
                        </a:spcAft>
                      </a:pPr>
                      <a:r>
                        <a:rPr lang="en-US" sz="1600" spc="-5">
                          <a:effectLst/>
                        </a:rPr>
                        <a:t> </a:t>
                      </a:r>
                      <a:endParaRPr lang="en-US" sz="1600" spc="-5">
                        <a:effectLst/>
                        <a:latin typeface="Times New Roman" panose="02020603050405020304" pitchFamily="18" charset="0"/>
                        <a:ea typeface="SimSun" panose="02010600030101010101" pitchFamily="2" charset="-122"/>
                      </a:endParaRPr>
                    </a:p>
                  </a:txBody>
                  <a:tcPr marL="0" marR="0" marT="0" marB="0" anchor="ctr"/>
                </a:tc>
                <a:tc gridSpan="2">
                  <a:txBody>
                    <a:bodyPr/>
                    <a:lstStyle/>
                    <a:p>
                      <a:pPr marL="0" marR="0" algn="ctr">
                        <a:spcBef>
                          <a:spcPts val="0"/>
                        </a:spcBef>
                        <a:spcAft>
                          <a:spcPts val="0"/>
                        </a:spcAft>
                      </a:pPr>
                      <a:r>
                        <a:rPr lang="en-US" sz="1600">
                          <a:effectLst/>
                        </a:rPr>
                        <a:t>Online</a:t>
                      </a:r>
                      <a:endParaRPr lang="en-US" sz="1600" b="1">
                        <a:effectLst/>
                        <a:latin typeface="Times New Roman" panose="02020603050405020304" pitchFamily="18" charset="0"/>
                        <a:ea typeface="SimSun" panose="02010600030101010101" pitchFamily="2" charset="-122"/>
                      </a:endParaRPr>
                    </a:p>
                  </a:txBody>
                  <a:tcPr marL="0" marR="0" marT="0" marB="0" anchor="ctr"/>
                </a:tc>
                <a:tc hMerge="1">
                  <a:txBody>
                    <a:bodyPr/>
                    <a:lstStyle/>
                    <a:p>
                      <a:endParaRPr lang="en-US"/>
                    </a:p>
                  </a:txBody>
                  <a:tcPr/>
                </a:tc>
                <a:tc gridSpan="2">
                  <a:txBody>
                    <a:bodyPr/>
                    <a:lstStyle/>
                    <a:p>
                      <a:pPr marL="0" marR="0" algn="ctr">
                        <a:spcBef>
                          <a:spcPts val="0"/>
                        </a:spcBef>
                        <a:spcAft>
                          <a:spcPts val="0"/>
                        </a:spcAft>
                      </a:pPr>
                      <a:r>
                        <a:rPr lang="en-US" sz="1600">
                          <a:effectLst/>
                        </a:rPr>
                        <a:t>Flipped classroom</a:t>
                      </a:r>
                      <a:endParaRPr lang="en-US" sz="1600" b="1">
                        <a:effectLst/>
                        <a:latin typeface="Times New Roman" panose="02020603050405020304" pitchFamily="18" charset="0"/>
                        <a:ea typeface="SimSun" panose="02010600030101010101" pitchFamily="2" charset="-122"/>
                      </a:endParaRPr>
                    </a:p>
                  </a:txBody>
                  <a:tcPr marL="0" marR="0" marT="0" marB="0" anchor="ctr"/>
                </a:tc>
                <a:tc hMerge="1">
                  <a:txBody>
                    <a:bodyPr/>
                    <a:lstStyle/>
                    <a:p>
                      <a:endParaRPr lang="en-US"/>
                    </a:p>
                  </a:txBody>
                  <a:tcPr/>
                </a:tc>
                <a:extLst>
                  <a:ext uri="{0D108BD9-81ED-4DB2-BD59-A6C34878D82A}">
                    <a16:rowId xmlns:a16="http://schemas.microsoft.com/office/drawing/2014/main" xmlns="" val="3356021948"/>
                  </a:ext>
                </a:extLst>
              </a:tr>
              <a:tr h="288690">
                <a:tc>
                  <a:txBody>
                    <a:bodyPr/>
                    <a:lstStyle/>
                    <a:p>
                      <a:pPr marL="0" marR="0" algn="ctr">
                        <a:spcBef>
                          <a:spcPts val="0"/>
                        </a:spcBef>
                        <a:spcAft>
                          <a:spcPts val="0"/>
                        </a:spcAft>
                      </a:pPr>
                      <a:r>
                        <a:rPr lang="en-US" sz="1600">
                          <a:effectLst/>
                        </a:rPr>
                        <a:t>Construct</a:t>
                      </a:r>
                      <a:endParaRPr lang="en-US" sz="1600" b="1" i="1">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pPr>
                      <a:r>
                        <a:rPr lang="en-US" sz="1600">
                          <a:effectLst/>
                        </a:rPr>
                        <a:t>Mean</a:t>
                      </a:r>
                      <a:endParaRPr lang="en-US" sz="1600" b="1" i="1">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SD</a:t>
                      </a:r>
                      <a:endParaRPr lang="en-US" sz="1600" b="1" i="1">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Mean</a:t>
                      </a:r>
                      <a:endParaRPr lang="en-US" sz="1600" b="1" i="1">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SD</a:t>
                      </a:r>
                      <a:endParaRPr lang="en-US" sz="1600" b="1" i="1">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2348661245"/>
                  </a:ext>
                </a:extLst>
              </a:tr>
              <a:tr h="585076">
                <a:tc>
                  <a:txBody>
                    <a:bodyPr/>
                    <a:lstStyle/>
                    <a:p>
                      <a:pPr marL="0" marR="0" indent="0" algn="l">
                        <a:lnSpc>
                          <a:spcPct val="95000"/>
                        </a:lnSpc>
                        <a:spcBef>
                          <a:spcPts val="0"/>
                        </a:spcBef>
                        <a:spcAft>
                          <a:spcPts val="600"/>
                        </a:spcAft>
                      </a:pPr>
                      <a:r>
                        <a:rPr lang="en-US" sz="1600" spc="0">
                          <a:effectLst/>
                        </a:rPr>
                        <a:t>Overall satisfaction </a:t>
                      </a:r>
                      <a:endParaRPr lang="en-US" sz="1600" spc="-5">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95000"/>
                        </a:lnSpc>
                        <a:spcBef>
                          <a:spcPts val="0"/>
                        </a:spcBef>
                        <a:spcAft>
                          <a:spcPts val="600"/>
                        </a:spcAft>
                      </a:pPr>
                      <a:r>
                        <a:rPr lang="en-US" sz="1600" spc="0">
                          <a:effectLst/>
                        </a:rPr>
                        <a:t>3,6</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1.18</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3.8</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1.06</a:t>
                      </a:r>
                      <a:endParaRPr lang="en-US" sz="1600" spc="-5">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4154348491"/>
                  </a:ext>
                </a:extLst>
              </a:tr>
              <a:tr h="585076">
                <a:tc>
                  <a:txBody>
                    <a:bodyPr/>
                    <a:lstStyle/>
                    <a:p>
                      <a:pPr marL="0" marR="0" indent="0" algn="l">
                        <a:lnSpc>
                          <a:spcPct val="95000"/>
                        </a:lnSpc>
                        <a:spcBef>
                          <a:spcPts val="0"/>
                        </a:spcBef>
                        <a:spcAft>
                          <a:spcPts val="600"/>
                        </a:spcAft>
                      </a:pPr>
                      <a:r>
                        <a:rPr lang="en-US" sz="1600" spc="0">
                          <a:effectLst/>
                        </a:rPr>
                        <a:t>Interaction/ Collaboration</a:t>
                      </a:r>
                      <a:endParaRPr lang="en-US" sz="1600" spc="-5">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pPr>
                      <a:r>
                        <a:rPr lang="en-US" sz="1600">
                          <a:effectLst/>
                        </a:rPr>
                        <a:t>3.31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1.27</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4.08</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1600">
                          <a:effectLst/>
                        </a:rPr>
                        <a:t>1.13</a:t>
                      </a:r>
                      <a:endParaRPr lang="en-US"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063217911"/>
                  </a:ext>
                </a:extLst>
              </a:tr>
              <a:tr h="292539">
                <a:tc>
                  <a:txBody>
                    <a:bodyPr/>
                    <a:lstStyle/>
                    <a:p>
                      <a:pPr marL="0" marR="0" indent="0" algn="l">
                        <a:lnSpc>
                          <a:spcPct val="95000"/>
                        </a:lnSpc>
                        <a:spcBef>
                          <a:spcPts val="0"/>
                        </a:spcBef>
                        <a:spcAft>
                          <a:spcPts val="600"/>
                        </a:spcAft>
                      </a:pPr>
                      <a:r>
                        <a:rPr lang="en-US" sz="1600" spc="0">
                          <a:effectLst/>
                        </a:rPr>
                        <a:t>Motivation</a:t>
                      </a:r>
                      <a:endParaRPr lang="en-US" sz="1600" spc="-5">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95000"/>
                        </a:lnSpc>
                        <a:spcBef>
                          <a:spcPts val="0"/>
                        </a:spcBef>
                        <a:spcAft>
                          <a:spcPts val="600"/>
                        </a:spcAft>
                      </a:pPr>
                      <a:r>
                        <a:rPr lang="en-US" sz="1600" spc="0">
                          <a:effectLst/>
                        </a:rPr>
                        <a:t>3.3</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1.32</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4.15</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1.04</a:t>
                      </a:r>
                      <a:endParaRPr lang="en-US" sz="1600" spc="-5">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969292492"/>
                  </a:ext>
                </a:extLst>
              </a:tr>
              <a:tr h="292539">
                <a:tc>
                  <a:txBody>
                    <a:bodyPr/>
                    <a:lstStyle/>
                    <a:p>
                      <a:pPr marL="0" marR="0" indent="0" algn="l">
                        <a:lnSpc>
                          <a:spcPct val="95000"/>
                        </a:lnSpc>
                        <a:spcBef>
                          <a:spcPts val="0"/>
                        </a:spcBef>
                        <a:spcAft>
                          <a:spcPts val="600"/>
                        </a:spcAft>
                      </a:pPr>
                      <a:r>
                        <a:rPr lang="en-US" sz="1600" spc="0">
                          <a:effectLst/>
                        </a:rPr>
                        <a:t>Attitudes</a:t>
                      </a:r>
                      <a:endParaRPr lang="en-US" sz="1600" spc="-5">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95000"/>
                        </a:lnSpc>
                        <a:spcBef>
                          <a:spcPts val="0"/>
                        </a:spcBef>
                        <a:spcAft>
                          <a:spcPts val="600"/>
                        </a:spcAft>
                      </a:pPr>
                      <a:r>
                        <a:rPr lang="en-US" sz="1600" spc="0">
                          <a:effectLst/>
                        </a:rPr>
                        <a:t>3.56</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1.08</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3.78</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1.19</a:t>
                      </a:r>
                      <a:endParaRPr lang="en-US" sz="1600" spc="-5">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1754723684"/>
                  </a:ext>
                </a:extLst>
              </a:tr>
              <a:tr h="292539">
                <a:tc>
                  <a:txBody>
                    <a:bodyPr/>
                    <a:lstStyle/>
                    <a:p>
                      <a:pPr marL="0" marR="0" indent="0" algn="l">
                        <a:lnSpc>
                          <a:spcPct val="95000"/>
                        </a:lnSpc>
                        <a:spcBef>
                          <a:spcPts val="0"/>
                        </a:spcBef>
                        <a:spcAft>
                          <a:spcPts val="600"/>
                        </a:spcAft>
                      </a:pPr>
                      <a:r>
                        <a:rPr lang="en-US" sz="1600" spc="0">
                          <a:effectLst/>
                        </a:rPr>
                        <a:t>Engagement</a:t>
                      </a:r>
                      <a:endParaRPr lang="en-US" sz="1600" spc="-5">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95000"/>
                        </a:lnSpc>
                        <a:spcBef>
                          <a:spcPts val="0"/>
                        </a:spcBef>
                        <a:spcAft>
                          <a:spcPts val="600"/>
                        </a:spcAft>
                      </a:pPr>
                      <a:r>
                        <a:rPr lang="en-US" sz="1600" spc="0">
                          <a:effectLst/>
                        </a:rPr>
                        <a:t>3.63</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1.14</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a:effectLst/>
                        </a:rPr>
                        <a:t>3.75</a:t>
                      </a:r>
                      <a:endParaRPr lang="en-US" sz="1600" spc="-5">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95000"/>
                        </a:lnSpc>
                        <a:spcBef>
                          <a:spcPts val="0"/>
                        </a:spcBef>
                        <a:spcAft>
                          <a:spcPts val="600"/>
                        </a:spcAft>
                      </a:pPr>
                      <a:r>
                        <a:rPr lang="en-US" sz="1600" spc="0" dirty="0">
                          <a:effectLst/>
                        </a:rPr>
                        <a:t>1.12</a:t>
                      </a:r>
                      <a:endParaRPr lang="en-US" sz="1600" spc="-5"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xmlns="" val="3601028051"/>
                  </a:ext>
                </a:extLst>
              </a:tr>
            </a:tbl>
          </a:graphicData>
        </a:graphic>
      </p:graphicFrame>
    </p:spTree>
    <p:extLst>
      <p:ext uri="{BB962C8B-B14F-4D97-AF65-F5344CB8AC3E}">
        <p14:creationId xmlns:p14="http://schemas.microsoft.com/office/powerpoint/2010/main" xmlns="" val="595286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961</Words>
  <Application>Microsoft Office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Investigating the effects of online and flipped classroom approach during COVID-19 pandemic</vt:lpstr>
      <vt:lpstr>INTRODUCTION</vt:lpstr>
      <vt:lpstr>EDUCATION DURING PANDEMIC IN R. NORTH MACEDONIA</vt:lpstr>
      <vt:lpstr>EDUCATION DURING PANDEMIC IN R. NORTH MACEDONIA</vt:lpstr>
      <vt:lpstr>RESEARCH OBJETIVES</vt:lpstr>
      <vt:lpstr>ONLINE AND FLIPPED CLASSROOM MODELS</vt:lpstr>
      <vt:lpstr>RESEARCH METHODOLOGY</vt:lpstr>
      <vt:lpstr>PARTICIPANTS AND STUDY</vt:lpstr>
      <vt:lpstr>RESULTS</vt:lpstr>
      <vt:lpstr>RESULTS</vt:lpstr>
      <vt:lpstr>CONCLUSION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SusMAthEdu02</cp:lastModifiedBy>
  <cp:revision>18</cp:revision>
  <dcterms:created xsi:type="dcterms:W3CDTF">2020-10-28T14:54:54Z</dcterms:created>
  <dcterms:modified xsi:type="dcterms:W3CDTF">2020-10-29T11:33:38Z</dcterms:modified>
</cp:coreProperties>
</file>