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9" r:id="rId4"/>
    <p:sldId id="258"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674E1C-07D7-4A36-89F6-897C3D272537}" type="datetimeFigureOut">
              <a:rPr lang="bg-BG" smtClean="0"/>
              <a:t>22.11.2021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7C57F3-193E-4E33-8EC4-FE0CF007DAA9}" type="slidenum">
              <a:rPr lang="bg-BG" smtClean="0"/>
              <a:t>‹#›</a:t>
            </a:fld>
            <a:endParaRPr lang="bg-BG"/>
          </a:p>
        </p:txBody>
      </p:sp>
    </p:spTree>
    <p:extLst>
      <p:ext uri="{BB962C8B-B14F-4D97-AF65-F5344CB8AC3E}">
        <p14:creationId xmlns:p14="http://schemas.microsoft.com/office/powerpoint/2010/main" val="174389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066FD487-FA1B-4960-BFAC-51EC915C9EE9}" type="datetime1">
              <a:rPr lang="bg-BG" smtClean="0"/>
              <a:t>22.11.2021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a:t>ITRO CONFERENCE 2021 November 26th 2021 </a:t>
            </a:r>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45E599F-4B13-4644-9F1C-701EE96497F8}"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33643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824948-2EE1-477C-AB53-1F8544269814}" type="datetime1">
              <a:rPr lang="bg-BG" smtClean="0"/>
              <a:t>22.11.2021 г.</a:t>
            </a:fld>
            <a:endParaRPr lang="bg-BG"/>
          </a:p>
        </p:txBody>
      </p:sp>
      <p:sp>
        <p:nvSpPr>
          <p:cNvPr id="5" name="Footer Placeholder 4"/>
          <p:cNvSpPr>
            <a:spLocks noGrp="1"/>
          </p:cNvSpPr>
          <p:nvPr>
            <p:ph type="ftr" sz="quarter" idx="11"/>
          </p:nvPr>
        </p:nvSpPr>
        <p:spPr/>
        <p:txBody>
          <a:bodyPr/>
          <a:lstStyle/>
          <a:p>
            <a:r>
              <a:rPr lang="en-US"/>
              <a:t>ITRO CONFERENCE 2021 November 26th 2021 </a:t>
            </a:r>
            <a:endParaRPr lang="bg-BG"/>
          </a:p>
        </p:txBody>
      </p:sp>
      <p:sp>
        <p:nvSpPr>
          <p:cNvPr id="6" name="Slide Number Placeholder 5"/>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286792429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BCEB39-0D91-496C-96E9-9A398224C453}" type="datetime1">
              <a:rPr lang="bg-BG" smtClean="0"/>
              <a:t>22.11.2021 г.</a:t>
            </a:fld>
            <a:endParaRPr lang="bg-BG"/>
          </a:p>
        </p:txBody>
      </p:sp>
      <p:sp>
        <p:nvSpPr>
          <p:cNvPr id="5" name="Footer Placeholder 4"/>
          <p:cNvSpPr>
            <a:spLocks noGrp="1"/>
          </p:cNvSpPr>
          <p:nvPr>
            <p:ph type="ftr" sz="quarter" idx="11"/>
          </p:nvPr>
        </p:nvSpPr>
        <p:spPr/>
        <p:txBody>
          <a:bodyPr/>
          <a:lstStyle/>
          <a:p>
            <a:r>
              <a:rPr lang="en-US"/>
              <a:t>ITRO CONFERENCE 2021 November 26th 2021 </a:t>
            </a:r>
            <a:endParaRPr lang="bg-BG"/>
          </a:p>
        </p:txBody>
      </p:sp>
      <p:sp>
        <p:nvSpPr>
          <p:cNvPr id="6" name="Slide Number Placeholder 5"/>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12078335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655D11-94C0-4265-9E06-A773631E8126}" type="datetime1">
              <a:rPr lang="bg-BG" smtClean="0"/>
              <a:t>22.11.2021 г.</a:t>
            </a:fld>
            <a:endParaRPr lang="bg-BG"/>
          </a:p>
        </p:txBody>
      </p:sp>
      <p:sp>
        <p:nvSpPr>
          <p:cNvPr id="5" name="Footer Placeholder 4"/>
          <p:cNvSpPr>
            <a:spLocks noGrp="1"/>
          </p:cNvSpPr>
          <p:nvPr>
            <p:ph type="ftr" sz="quarter" idx="11"/>
          </p:nvPr>
        </p:nvSpPr>
        <p:spPr/>
        <p:txBody>
          <a:bodyPr/>
          <a:lstStyle/>
          <a:p>
            <a:r>
              <a:rPr lang="en-US"/>
              <a:t>ITRO CONFERENCE 2021 November 26th 2021 </a:t>
            </a:r>
            <a:endParaRPr lang="bg-BG"/>
          </a:p>
        </p:txBody>
      </p:sp>
      <p:sp>
        <p:nvSpPr>
          <p:cNvPr id="6" name="Slide Number Placeholder 5"/>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359048650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864AC-E15C-4AED-9C3F-46B2929446D4}" type="datetime1">
              <a:rPr lang="bg-BG" smtClean="0"/>
              <a:t>22.11.2021 г.</a:t>
            </a:fld>
            <a:endParaRPr lang="bg-BG"/>
          </a:p>
        </p:txBody>
      </p:sp>
      <p:sp>
        <p:nvSpPr>
          <p:cNvPr id="5" name="Footer Placeholder 4"/>
          <p:cNvSpPr>
            <a:spLocks noGrp="1"/>
          </p:cNvSpPr>
          <p:nvPr>
            <p:ph type="ftr" sz="quarter" idx="11"/>
          </p:nvPr>
        </p:nvSpPr>
        <p:spPr/>
        <p:txBody>
          <a:bodyPr/>
          <a:lstStyle/>
          <a:p>
            <a:r>
              <a:rPr lang="en-US"/>
              <a:t>ITRO CONFERENCE 2021 November 26th 2021 </a:t>
            </a:r>
            <a:endParaRPr lang="bg-BG"/>
          </a:p>
        </p:txBody>
      </p:sp>
      <p:sp>
        <p:nvSpPr>
          <p:cNvPr id="6" name="Slide Number Placeholder 5"/>
          <p:cNvSpPr>
            <a:spLocks noGrp="1"/>
          </p:cNvSpPr>
          <p:nvPr>
            <p:ph type="sldNum" sz="quarter" idx="12"/>
          </p:nvPr>
        </p:nvSpPr>
        <p:spPr/>
        <p:txBody>
          <a:bodyPr/>
          <a:lstStyle/>
          <a:p>
            <a:fld id="{645E599F-4B13-4644-9F1C-701EE96497F8}"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8180654"/>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F5A453-D2FA-4719-A9B5-E7AF0B93F96F}" type="datetime1">
              <a:rPr lang="bg-BG" smtClean="0"/>
              <a:t>22.11.2021 г.</a:t>
            </a:fld>
            <a:endParaRPr lang="bg-BG"/>
          </a:p>
        </p:txBody>
      </p:sp>
      <p:sp>
        <p:nvSpPr>
          <p:cNvPr id="6" name="Footer Placeholder 5"/>
          <p:cNvSpPr>
            <a:spLocks noGrp="1"/>
          </p:cNvSpPr>
          <p:nvPr>
            <p:ph type="ftr" sz="quarter" idx="11"/>
          </p:nvPr>
        </p:nvSpPr>
        <p:spPr/>
        <p:txBody>
          <a:bodyPr/>
          <a:lstStyle/>
          <a:p>
            <a:r>
              <a:rPr lang="en-US"/>
              <a:t>ITRO CONFERENCE 2021 November 26th 2021 </a:t>
            </a:r>
            <a:endParaRPr lang="bg-BG"/>
          </a:p>
        </p:txBody>
      </p:sp>
      <p:sp>
        <p:nvSpPr>
          <p:cNvPr id="7" name="Slide Number Placeholder 6"/>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4037599590"/>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47F9CA-8055-432B-B58E-0EC4E739D41B}" type="datetime1">
              <a:rPr lang="bg-BG" smtClean="0"/>
              <a:t>22.11.2021 г.</a:t>
            </a:fld>
            <a:endParaRPr lang="bg-BG"/>
          </a:p>
        </p:txBody>
      </p:sp>
      <p:sp>
        <p:nvSpPr>
          <p:cNvPr id="8" name="Footer Placeholder 7"/>
          <p:cNvSpPr>
            <a:spLocks noGrp="1"/>
          </p:cNvSpPr>
          <p:nvPr>
            <p:ph type="ftr" sz="quarter" idx="11"/>
          </p:nvPr>
        </p:nvSpPr>
        <p:spPr/>
        <p:txBody>
          <a:bodyPr/>
          <a:lstStyle/>
          <a:p>
            <a:r>
              <a:rPr lang="en-US"/>
              <a:t>ITRO CONFERENCE 2021 November 26th 2021 </a:t>
            </a:r>
            <a:endParaRPr lang="bg-BG"/>
          </a:p>
        </p:txBody>
      </p:sp>
      <p:sp>
        <p:nvSpPr>
          <p:cNvPr id="9" name="Slide Number Placeholder 8"/>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383434157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7D5CB2-1DAD-43D1-A988-B9521D95279C}" type="datetime1">
              <a:rPr lang="bg-BG" smtClean="0"/>
              <a:t>22.11.2021 г.</a:t>
            </a:fld>
            <a:endParaRPr lang="bg-BG"/>
          </a:p>
        </p:txBody>
      </p:sp>
      <p:sp>
        <p:nvSpPr>
          <p:cNvPr id="4" name="Footer Placeholder 3"/>
          <p:cNvSpPr>
            <a:spLocks noGrp="1"/>
          </p:cNvSpPr>
          <p:nvPr>
            <p:ph type="ftr" sz="quarter" idx="11"/>
          </p:nvPr>
        </p:nvSpPr>
        <p:spPr/>
        <p:txBody>
          <a:bodyPr/>
          <a:lstStyle/>
          <a:p>
            <a:r>
              <a:rPr lang="en-US"/>
              <a:t>ITRO CONFERENCE 2021 November 26th 2021 </a:t>
            </a:r>
            <a:endParaRPr lang="bg-BG"/>
          </a:p>
        </p:txBody>
      </p:sp>
      <p:sp>
        <p:nvSpPr>
          <p:cNvPr id="5" name="Slide Number Placeholder 4"/>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3476378006"/>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6669E-B685-4565-AAB7-BB6D6200ACC7}" type="datetime1">
              <a:rPr lang="bg-BG" smtClean="0"/>
              <a:t>22.11.2021 г.</a:t>
            </a:fld>
            <a:endParaRPr lang="bg-BG"/>
          </a:p>
        </p:txBody>
      </p:sp>
      <p:sp>
        <p:nvSpPr>
          <p:cNvPr id="3" name="Footer Placeholder 2"/>
          <p:cNvSpPr>
            <a:spLocks noGrp="1"/>
          </p:cNvSpPr>
          <p:nvPr>
            <p:ph type="ftr" sz="quarter" idx="11"/>
          </p:nvPr>
        </p:nvSpPr>
        <p:spPr/>
        <p:txBody>
          <a:bodyPr/>
          <a:lstStyle/>
          <a:p>
            <a:r>
              <a:rPr lang="en-US"/>
              <a:t>ITRO CONFERENCE 2021 November 26th 2021 </a:t>
            </a:r>
            <a:endParaRPr lang="bg-BG"/>
          </a:p>
        </p:txBody>
      </p:sp>
      <p:sp>
        <p:nvSpPr>
          <p:cNvPr id="4" name="Slide Number Placeholder 3"/>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2086692100"/>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934344-F3F3-4C58-BC01-5DE8C7B2C364}" type="datetime1">
              <a:rPr lang="bg-BG" smtClean="0"/>
              <a:t>22.11.2021 г.</a:t>
            </a:fld>
            <a:endParaRPr lang="bg-BG"/>
          </a:p>
        </p:txBody>
      </p:sp>
      <p:sp>
        <p:nvSpPr>
          <p:cNvPr id="6" name="Footer Placeholder 5"/>
          <p:cNvSpPr>
            <a:spLocks noGrp="1"/>
          </p:cNvSpPr>
          <p:nvPr>
            <p:ph type="ftr" sz="quarter" idx="11"/>
          </p:nvPr>
        </p:nvSpPr>
        <p:spPr/>
        <p:txBody>
          <a:bodyPr/>
          <a:lstStyle/>
          <a:p>
            <a:r>
              <a:rPr lang="en-US"/>
              <a:t>ITRO CONFERENCE 2021 November 26th 2021 </a:t>
            </a:r>
            <a:endParaRPr lang="bg-BG"/>
          </a:p>
        </p:txBody>
      </p:sp>
      <p:sp>
        <p:nvSpPr>
          <p:cNvPr id="7" name="Slide Number Placeholder 6"/>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349869295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04B0C1-B6F1-4F98-BF76-6DEFB82E21B4}" type="datetime1">
              <a:rPr lang="bg-BG" smtClean="0"/>
              <a:t>22.11.2021 г.</a:t>
            </a:fld>
            <a:endParaRPr lang="bg-BG"/>
          </a:p>
        </p:txBody>
      </p:sp>
      <p:sp>
        <p:nvSpPr>
          <p:cNvPr id="6" name="Footer Placeholder 5"/>
          <p:cNvSpPr>
            <a:spLocks noGrp="1"/>
          </p:cNvSpPr>
          <p:nvPr>
            <p:ph type="ftr" sz="quarter" idx="11"/>
          </p:nvPr>
        </p:nvSpPr>
        <p:spPr/>
        <p:txBody>
          <a:bodyPr/>
          <a:lstStyle/>
          <a:p>
            <a:r>
              <a:rPr lang="en-US"/>
              <a:t>ITRO CONFERENCE 2021 November 26th 2021 </a:t>
            </a:r>
            <a:endParaRPr lang="bg-BG"/>
          </a:p>
        </p:txBody>
      </p:sp>
      <p:sp>
        <p:nvSpPr>
          <p:cNvPr id="7" name="Slide Number Placeholder 6"/>
          <p:cNvSpPr>
            <a:spLocks noGrp="1"/>
          </p:cNvSpPr>
          <p:nvPr>
            <p:ph type="sldNum" sz="quarter" idx="12"/>
          </p:nvPr>
        </p:nvSpPr>
        <p:spPr/>
        <p:txBody>
          <a:bodyPr/>
          <a:lstStyle/>
          <a:p>
            <a:fld id="{645E599F-4B13-4644-9F1C-701EE96497F8}" type="slidenum">
              <a:rPr lang="bg-BG" smtClean="0"/>
              <a:t>‹#›</a:t>
            </a:fld>
            <a:endParaRPr lang="bg-BG"/>
          </a:p>
        </p:txBody>
      </p:sp>
    </p:spTree>
    <p:extLst>
      <p:ext uri="{BB962C8B-B14F-4D97-AF65-F5344CB8AC3E}">
        <p14:creationId xmlns:p14="http://schemas.microsoft.com/office/powerpoint/2010/main" val="140845724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ED535A38-3A5D-4B02-BA56-4657493B8336}" type="datetime1">
              <a:rPr lang="bg-BG" smtClean="0"/>
              <a:t>22.11.2021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r>
              <a:rPr lang="en-US"/>
              <a:t>ITRO CONFERENCE 2021 November 26th 2021 </a:t>
            </a:r>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45E599F-4B13-4644-9F1C-701EE96497F8}" type="slidenum">
              <a:rPr lang="bg-BG" smtClean="0"/>
              <a:t>‹#›</a:t>
            </a:fld>
            <a:endParaRPr lang="bg-BG"/>
          </a:p>
        </p:txBody>
      </p:sp>
    </p:spTree>
    <p:extLst>
      <p:ext uri="{BB962C8B-B14F-4D97-AF65-F5344CB8AC3E}">
        <p14:creationId xmlns:p14="http://schemas.microsoft.com/office/powerpoint/2010/main" val="39539045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hf sldNum="0"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A83FF-8051-48D1-B6DB-1CD2AE3E705A}"/>
              </a:ext>
            </a:extLst>
          </p:cNvPr>
          <p:cNvSpPr>
            <a:spLocks noGrp="1"/>
          </p:cNvSpPr>
          <p:nvPr>
            <p:ph type="ctrTitle"/>
          </p:nvPr>
        </p:nvSpPr>
        <p:spPr/>
        <p:txBody>
          <a:bodyPr>
            <a:normAutofit/>
          </a:bodyPr>
          <a:lstStyle/>
          <a:p>
            <a:r>
              <a:rPr lang="en-US" sz="4400" dirty="0"/>
              <a:t>The evolution of  Web Based Learning Platforms</a:t>
            </a:r>
            <a:endParaRPr lang="bg-BG" sz="4400" dirty="0"/>
          </a:p>
        </p:txBody>
      </p:sp>
      <p:sp>
        <p:nvSpPr>
          <p:cNvPr id="3" name="Subtitle 2">
            <a:extLst>
              <a:ext uri="{FF2B5EF4-FFF2-40B4-BE49-F238E27FC236}">
                <a16:creationId xmlns:a16="http://schemas.microsoft.com/office/drawing/2014/main" id="{60244AFA-8D11-4688-93F8-315609C51B7A}"/>
              </a:ext>
            </a:extLst>
          </p:cNvPr>
          <p:cNvSpPr>
            <a:spLocks noGrp="1"/>
          </p:cNvSpPr>
          <p:nvPr>
            <p:ph type="subTitle" idx="1"/>
          </p:nvPr>
        </p:nvSpPr>
        <p:spPr/>
        <p:txBody>
          <a:bodyPr/>
          <a:lstStyle/>
          <a:p>
            <a:r>
              <a:rPr lang="en-US" dirty="0"/>
              <a:t>Emilia Pavlova Tosheva</a:t>
            </a:r>
          </a:p>
          <a:p>
            <a:r>
              <a:rPr lang="en-US" dirty="0"/>
              <a:t>SWU “</a:t>
            </a:r>
            <a:r>
              <a:rPr lang="en-US" dirty="0" err="1"/>
              <a:t>Neofit</a:t>
            </a:r>
            <a:r>
              <a:rPr lang="en-US" dirty="0"/>
              <a:t> </a:t>
            </a:r>
            <a:r>
              <a:rPr lang="en-US" dirty="0" err="1"/>
              <a:t>Rilski</a:t>
            </a:r>
            <a:r>
              <a:rPr lang="en-US" dirty="0"/>
              <a:t>”, </a:t>
            </a:r>
            <a:r>
              <a:rPr lang="en-US" dirty="0" err="1"/>
              <a:t>Tehnical</a:t>
            </a:r>
            <a:r>
              <a:rPr lang="en-US" dirty="0"/>
              <a:t> faculty, Blagoevgrad, Bulgaria</a:t>
            </a:r>
          </a:p>
          <a:p>
            <a:endParaRPr lang="bg-BG" dirty="0"/>
          </a:p>
        </p:txBody>
      </p:sp>
      <p:sp>
        <p:nvSpPr>
          <p:cNvPr id="4" name="Footer Placeholder 3">
            <a:extLst>
              <a:ext uri="{FF2B5EF4-FFF2-40B4-BE49-F238E27FC236}">
                <a16:creationId xmlns:a16="http://schemas.microsoft.com/office/drawing/2014/main" id="{E99DE00B-43DF-4E5A-AFC7-12D022EDA333}"/>
              </a:ext>
            </a:extLst>
          </p:cNvPr>
          <p:cNvSpPr>
            <a:spLocks noGrp="1"/>
          </p:cNvSpPr>
          <p:nvPr>
            <p:ph type="ftr" sz="quarter" idx="11"/>
          </p:nvPr>
        </p:nvSpPr>
        <p:spPr/>
        <p:txBody>
          <a:bodyPr/>
          <a:lstStyle/>
          <a:p>
            <a:r>
              <a:rPr lang="en-US"/>
              <a:t>ITRO CONFERENCE 2021 November 26th 2021 </a:t>
            </a:r>
            <a:endParaRPr lang="bg-BG"/>
          </a:p>
        </p:txBody>
      </p:sp>
      <p:pic>
        <p:nvPicPr>
          <p:cNvPr id="5" name="Picture 4">
            <a:extLst>
              <a:ext uri="{FF2B5EF4-FFF2-40B4-BE49-F238E27FC236}">
                <a16:creationId xmlns:a16="http://schemas.microsoft.com/office/drawing/2014/main" id="{EF9E5502-A7FC-4595-9CF5-8A9779BF7441}"/>
              </a:ext>
            </a:extLst>
          </p:cNvPr>
          <p:cNvPicPr>
            <a:picLocks noChangeAspect="1"/>
          </p:cNvPicPr>
          <p:nvPr/>
        </p:nvPicPr>
        <p:blipFill>
          <a:blip r:embed="rId2"/>
          <a:stretch>
            <a:fillRect/>
          </a:stretch>
        </p:blipFill>
        <p:spPr>
          <a:xfrm>
            <a:off x="376031" y="290972"/>
            <a:ext cx="1333500" cy="1333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601748468"/>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D694791-8F49-4F8F-8770-F3D7B41480BB}"/>
              </a:ext>
            </a:extLst>
          </p:cNvPr>
          <p:cNvSpPr>
            <a:spLocks noGrp="1"/>
          </p:cNvSpPr>
          <p:nvPr>
            <p:ph type="ctrTitle"/>
          </p:nvPr>
        </p:nvSpPr>
        <p:spPr/>
        <p:txBody>
          <a:bodyPr>
            <a:normAutofit/>
          </a:bodyPr>
          <a:lstStyle/>
          <a:p>
            <a:r>
              <a:rPr lang="en-US" sz="4800" dirty="0"/>
              <a:t>THANK  YOU FOR YOUR ATTENTION!</a:t>
            </a:r>
            <a:endParaRPr lang="bg-BG" sz="4800" dirty="0"/>
          </a:p>
        </p:txBody>
      </p:sp>
      <p:sp>
        <p:nvSpPr>
          <p:cNvPr id="4" name="Footer Placeholder 3">
            <a:extLst>
              <a:ext uri="{FF2B5EF4-FFF2-40B4-BE49-F238E27FC236}">
                <a16:creationId xmlns:a16="http://schemas.microsoft.com/office/drawing/2014/main" id="{7087A42B-B347-4563-A631-DF0C868132D1}"/>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138761794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95532-FD64-4BB5-97B5-2859A84B7AD2}"/>
              </a:ext>
            </a:extLst>
          </p:cNvPr>
          <p:cNvSpPr>
            <a:spLocks noGrp="1"/>
          </p:cNvSpPr>
          <p:nvPr>
            <p:ph type="title"/>
          </p:nvPr>
        </p:nvSpPr>
        <p:spPr/>
        <p:txBody>
          <a:bodyPr>
            <a:normAutofit fontScale="90000"/>
          </a:bodyPr>
          <a:lstStyle/>
          <a:p>
            <a:pPr indent="288290">
              <a:lnSpc>
                <a:spcPct val="115000"/>
              </a:lnSpc>
            </a:pPr>
            <a:r>
              <a:rPr lang="bg-BG" sz="4400" b="1" dirty="0">
                <a:effectLst/>
                <a:latin typeface="Times New Roman" panose="02020603050405020304" pitchFamily="18" charset="0"/>
                <a:ea typeface="Calibri" panose="020F0502020204030204" pitchFamily="34" charset="0"/>
                <a:cs typeface="Times New Roman" panose="02020603050405020304" pitchFamily="18" charset="0"/>
              </a:rPr>
              <a:t>INTRODUCTION</a:t>
            </a:r>
            <a:br>
              <a:rPr lang="bg-BG" sz="4800" dirty="0">
                <a:effectLst/>
                <a:latin typeface="Times New Roman" panose="02020603050405020304" pitchFamily="18"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CBC5FCD3-D38B-42B9-A9BA-CDEBE4FD8C1C}"/>
              </a:ext>
            </a:extLst>
          </p:cNvPr>
          <p:cNvSpPr>
            <a:spLocks noGrp="1"/>
          </p:cNvSpPr>
          <p:nvPr>
            <p:ph idx="1"/>
          </p:nvPr>
        </p:nvSpPr>
        <p:spPr/>
        <p:txBody>
          <a:bodyPr/>
          <a:lstStyle/>
          <a:p>
            <a:pPr marL="45720" indent="0" algn="just">
              <a:lnSpc>
                <a:spcPct val="150000"/>
              </a:lnSpc>
              <a:buNone/>
            </a:pPr>
            <a:r>
              <a:rPr lang="en-US" dirty="0"/>
              <a:t>Web-based Learning Platforms are integrated software solutions for e-learning. They provide a range of tools for transmitting and acquiring new knowledge, skills and attitudes which aims to encourage and guide the learning process through the use of computer and Internet connection.</a:t>
            </a:r>
            <a:endParaRPr lang="bg-BG" dirty="0"/>
          </a:p>
        </p:txBody>
      </p:sp>
      <p:sp>
        <p:nvSpPr>
          <p:cNvPr id="4" name="Footer Placeholder 3">
            <a:extLst>
              <a:ext uri="{FF2B5EF4-FFF2-40B4-BE49-F238E27FC236}">
                <a16:creationId xmlns:a16="http://schemas.microsoft.com/office/drawing/2014/main" id="{A47B6D82-1B11-4238-8F8A-6C71E1047A47}"/>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111060088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95532-FD64-4BB5-97B5-2859A84B7AD2}"/>
              </a:ext>
            </a:extLst>
          </p:cNvPr>
          <p:cNvSpPr>
            <a:spLocks noGrp="1"/>
          </p:cNvSpPr>
          <p:nvPr>
            <p:ph type="title"/>
          </p:nvPr>
        </p:nvSpPr>
        <p:spPr/>
        <p:txBody>
          <a:bodyPr>
            <a:normAutofit fontScale="90000"/>
          </a:bodyPr>
          <a:lstStyle/>
          <a:p>
            <a:pPr indent="288290">
              <a:lnSpc>
                <a:spcPct val="115000"/>
              </a:lnSpc>
            </a:pPr>
            <a:r>
              <a:rPr lang="bg-BG" sz="4400" b="1" dirty="0">
                <a:effectLst/>
                <a:latin typeface="Times New Roman" panose="02020603050405020304" pitchFamily="18" charset="0"/>
                <a:ea typeface="Calibri" panose="020F0502020204030204" pitchFamily="34" charset="0"/>
                <a:cs typeface="Times New Roman" panose="02020603050405020304" pitchFamily="18" charset="0"/>
              </a:rPr>
              <a:t>INTRODUCTION</a:t>
            </a:r>
            <a:br>
              <a:rPr lang="bg-BG" sz="4800" dirty="0">
                <a:effectLst/>
                <a:latin typeface="Times New Roman" panose="02020603050405020304" pitchFamily="18" charset="0"/>
                <a:ea typeface="Calibri" panose="020F0502020204030204" pitchFamily="34" charset="0"/>
                <a:cs typeface="Times New Roman" panose="02020603050405020304" pitchFamily="18" charset="0"/>
              </a:rPr>
            </a:br>
            <a:endParaRPr lang="bg-BG" dirty="0"/>
          </a:p>
        </p:txBody>
      </p:sp>
      <p:sp>
        <p:nvSpPr>
          <p:cNvPr id="3" name="Content Placeholder 2">
            <a:extLst>
              <a:ext uri="{FF2B5EF4-FFF2-40B4-BE49-F238E27FC236}">
                <a16:creationId xmlns:a16="http://schemas.microsoft.com/office/drawing/2014/main" id="{CBC5FCD3-D38B-42B9-A9BA-CDEBE4FD8C1C}"/>
              </a:ext>
            </a:extLst>
          </p:cNvPr>
          <p:cNvSpPr>
            <a:spLocks noGrp="1"/>
          </p:cNvSpPr>
          <p:nvPr>
            <p:ph idx="1"/>
          </p:nvPr>
        </p:nvSpPr>
        <p:spPr/>
        <p:txBody>
          <a:bodyPr/>
          <a:lstStyle/>
          <a:p>
            <a:pPr marL="45720" indent="0" algn="just">
              <a:lnSpc>
                <a:spcPct val="150000"/>
              </a:lnSpc>
              <a:buNone/>
            </a:pPr>
            <a:r>
              <a:rPr lang="en-US" dirty="0"/>
              <a:t>Web-based learning platforms are gradually becoming an integral part of education and provide teachers with access to tools that not only complement traditional forms of learning, but also have the potential to increase efficiency in the overall learning process.</a:t>
            </a:r>
            <a:endParaRPr lang="bg-BG" dirty="0"/>
          </a:p>
        </p:txBody>
      </p:sp>
      <p:sp>
        <p:nvSpPr>
          <p:cNvPr id="4" name="Footer Placeholder 3">
            <a:extLst>
              <a:ext uri="{FF2B5EF4-FFF2-40B4-BE49-F238E27FC236}">
                <a16:creationId xmlns:a16="http://schemas.microsoft.com/office/drawing/2014/main" id="{A47B6D82-1B11-4238-8F8A-6C71E1047A47}"/>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208603372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AD38-F236-4580-A632-93EAA3DAE67F}"/>
              </a:ext>
            </a:extLst>
          </p:cNvPr>
          <p:cNvSpPr>
            <a:spLocks noGrp="1"/>
          </p:cNvSpPr>
          <p:nvPr>
            <p:ph type="title"/>
          </p:nvPr>
        </p:nvSpPr>
        <p:spPr/>
        <p:txBody>
          <a:bodyPr>
            <a:normAutofit/>
          </a:bodyPr>
          <a:lstStyle/>
          <a:p>
            <a:pPr algn="ctr"/>
            <a:r>
              <a:rPr lang="en-US" sz="3600" b="1" dirty="0"/>
              <a:t>BASIC FEATURES OF MODERN WEB-BASED LEARNING PLATFORMS </a:t>
            </a:r>
            <a:endParaRPr lang="bg-BG" sz="3600" b="1" dirty="0"/>
          </a:p>
        </p:txBody>
      </p:sp>
      <p:sp>
        <p:nvSpPr>
          <p:cNvPr id="3" name="Content Placeholder 2">
            <a:extLst>
              <a:ext uri="{FF2B5EF4-FFF2-40B4-BE49-F238E27FC236}">
                <a16:creationId xmlns:a16="http://schemas.microsoft.com/office/drawing/2014/main" id="{AF7908E5-7324-4BE3-8718-6A94C209DAD6}"/>
              </a:ext>
            </a:extLst>
          </p:cNvPr>
          <p:cNvSpPr>
            <a:spLocks noGrp="1"/>
          </p:cNvSpPr>
          <p:nvPr>
            <p:ph idx="1"/>
          </p:nvPr>
        </p:nvSpPr>
        <p:spPr/>
        <p:txBody>
          <a:bodyPr/>
          <a:lstStyle/>
          <a:p>
            <a:pPr marL="45720" indent="0" algn="just">
              <a:lnSpc>
                <a:spcPct val="150000"/>
              </a:lnSpc>
              <a:buNone/>
            </a:pPr>
            <a:r>
              <a:rPr lang="en-US" dirty="0"/>
              <a:t>Modern Web-Based Learning Platforms are flexible, dynamic and can be accessed on the user’s preferred device, including smartphones and tablets. Content can also come from a variety of sources, including crowdsourcing, making the information more dynamic and varied for learning. </a:t>
            </a:r>
            <a:endParaRPr lang="bg-BG" dirty="0"/>
          </a:p>
        </p:txBody>
      </p:sp>
      <p:sp>
        <p:nvSpPr>
          <p:cNvPr id="4" name="Footer Placeholder 3">
            <a:extLst>
              <a:ext uri="{FF2B5EF4-FFF2-40B4-BE49-F238E27FC236}">
                <a16:creationId xmlns:a16="http://schemas.microsoft.com/office/drawing/2014/main" id="{7E892FE1-1889-470D-81E0-F1E8E5A14D13}"/>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351066483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AD38-F236-4580-A632-93EAA3DAE67F}"/>
              </a:ext>
            </a:extLst>
          </p:cNvPr>
          <p:cNvSpPr>
            <a:spLocks noGrp="1"/>
          </p:cNvSpPr>
          <p:nvPr>
            <p:ph type="title"/>
          </p:nvPr>
        </p:nvSpPr>
        <p:spPr/>
        <p:txBody>
          <a:bodyPr>
            <a:normAutofit/>
          </a:bodyPr>
          <a:lstStyle/>
          <a:p>
            <a:pPr algn="ctr"/>
            <a:r>
              <a:rPr lang="en-US" sz="3600" b="1" dirty="0"/>
              <a:t>CLOUD-BASED ELEARNING PLATFORM</a:t>
            </a:r>
            <a:endParaRPr lang="bg-BG" sz="3600" b="1" dirty="0"/>
          </a:p>
        </p:txBody>
      </p:sp>
      <p:sp>
        <p:nvSpPr>
          <p:cNvPr id="3" name="Content Placeholder 2">
            <a:extLst>
              <a:ext uri="{FF2B5EF4-FFF2-40B4-BE49-F238E27FC236}">
                <a16:creationId xmlns:a16="http://schemas.microsoft.com/office/drawing/2014/main" id="{AF7908E5-7324-4BE3-8718-6A94C209DAD6}"/>
              </a:ext>
            </a:extLst>
          </p:cNvPr>
          <p:cNvSpPr>
            <a:spLocks noGrp="1"/>
          </p:cNvSpPr>
          <p:nvPr>
            <p:ph idx="1"/>
          </p:nvPr>
        </p:nvSpPr>
        <p:spPr>
          <a:xfrm>
            <a:off x="1143000" y="1809750"/>
            <a:ext cx="9872871" cy="4038600"/>
          </a:xfrm>
        </p:spPr>
        <p:txBody>
          <a:bodyPr>
            <a:normAutofit fontScale="92500" lnSpcReduction="20000"/>
          </a:bodyPr>
          <a:lstStyle/>
          <a:p>
            <a:pPr marL="45720" indent="0" algn="just">
              <a:lnSpc>
                <a:spcPct val="150000"/>
              </a:lnSpc>
              <a:buNone/>
            </a:pPr>
            <a:r>
              <a:rPr lang="en-US" dirty="0"/>
              <a:t>The pros of the Cloud-based eLearning platform are:</a:t>
            </a:r>
          </a:p>
          <a:p>
            <a:pPr marL="45720" indent="0" algn="just">
              <a:lnSpc>
                <a:spcPct val="150000"/>
              </a:lnSpc>
              <a:buNone/>
            </a:pPr>
            <a:r>
              <a:rPr lang="en-US" dirty="0"/>
              <a:t>•	No hardware to purchase or maintain;</a:t>
            </a:r>
          </a:p>
          <a:p>
            <a:pPr marL="45720" indent="0" algn="just">
              <a:lnSpc>
                <a:spcPct val="150000"/>
              </a:lnSpc>
              <a:buNone/>
            </a:pPr>
            <a:r>
              <a:rPr lang="en-US" dirty="0"/>
              <a:t>•	No in-house IT staff required;</a:t>
            </a:r>
          </a:p>
          <a:p>
            <a:pPr marL="45720" indent="0" algn="just">
              <a:lnSpc>
                <a:spcPct val="150000"/>
              </a:lnSpc>
              <a:buNone/>
            </a:pPr>
            <a:r>
              <a:rPr lang="en-US" dirty="0"/>
              <a:t>•	Easily expandable;</a:t>
            </a:r>
          </a:p>
          <a:p>
            <a:pPr marL="45720" indent="0" algn="just">
              <a:lnSpc>
                <a:spcPct val="150000"/>
              </a:lnSpc>
              <a:buNone/>
            </a:pPr>
            <a:r>
              <a:rPr lang="en-US" dirty="0"/>
              <a:t>•	Anywhere and anytime access to training;</a:t>
            </a:r>
          </a:p>
          <a:p>
            <a:pPr marL="45720" indent="0" algn="just">
              <a:lnSpc>
                <a:spcPct val="150000"/>
              </a:lnSpc>
              <a:buNone/>
            </a:pPr>
            <a:r>
              <a:rPr lang="en-US" dirty="0"/>
              <a:t>•	Flexible and customizable;</a:t>
            </a:r>
          </a:p>
          <a:p>
            <a:pPr marL="45720" indent="0" algn="just">
              <a:lnSpc>
                <a:spcPct val="150000"/>
              </a:lnSpc>
              <a:buNone/>
            </a:pPr>
            <a:r>
              <a:rPr lang="en-US" dirty="0"/>
              <a:t>•	Protected and secure access.</a:t>
            </a:r>
          </a:p>
        </p:txBody>
      </p:sp>
      <p:sp>
        <p:nvSpPr>
          <p:cNvPr id="4" name="Footer Placeholder 3">
            <a:extLst>
              <a:ext uri="{FF2B5EF4-FFF2-40B4-BE49-F238E27FC236}">
                <a16:creationId xmlns:a16="http://schemas.microsoft.com/office/drawing/2014/main" id="{7E892FE1-1889-470D-81E0-F1E8E5A14D13}"/>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4055403552"/>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AD38-F236-4580-A632-93EAA3DAE67F}"/>
              </a:ext>
            </a:extLst>
          </p:cNvPr>
          <p:cNvSpPr>
            <a:spLocks noGrp="1"/>
          </p:cNvSpPr>
          <p:nvPr>
            <p:ph type="title"/>
          </p:nvPr>
        </p:nvSpPr>
        <p:spPr/>
        <p:txBody>
          <a:bodyPr>
            <a:normAutofit/>
          </a:bodyPr>
          <a:lstStyle/>
          <a:p>
            <a:pPr algn="ctr"/>
            <a:r>
              <a:rPr lang="en-US" sz="3600" b="1" dirty="0"/>
              <a:t>CLOUD-BASED ELEARNING PLATFORM</a:t>
            </a:r>
            <a:endParaRPr lang="bg-BG" sz="3600" b="1" dirty="0"/>
          </a:p>
        </p:txBody>
      </p:sp>
      <p:sp>
        <p:nvSpPr>
          <p:cNvPr id="3" name="Content Placeholder 2">
            <a:extLst>
              <a:ext uri="{FF2B5EF4-FFF2-40B4-BE49-F238E27FC236}">
                <a16:creationId xmlns:a16="http://schemas.microsoft.com/office/drawing/2014/main" id="{AF7908E5-7324-4BE3-8718-6A94C209DAD6}"/>
              </a:ext>
            </a:extLst>
          </p:cNvPr>
          <p:cNvSpPr>
            <a:spLocks noGrp="1"/>
          </p:cNvSpPr>
          <p:nvPr>
            <p:ph idx="1"/>
          </p:nvPr>
        </p:nvSpPr>
        <p:spPr>
          <a:xfrm>
            <a:off x="1143000" y="1809750"/>
            <a:ext cx="9872871" cy="4038600"/>
          </a:xfrm>
        </p:spPr>
        <p:txBody>
          <a:bodyPr>
            <a:normAutofit fontScale="77500" lnSpcReduction="20000"/>
          </a:bodyPr>
          <a:lstStyle/>
          <a:p>
            <a:pPr marL="45720" indent="0" algn="just">
              <a:lnSpc>
                <a:spcPct val="150000"/>
              </a:lnSpc>
              <a:buNone/>
            </a:pPr>
            <a:r>
              <a:rPr lang="en-US" dirty="0"/>
              <a:t>Some of the most popular platforms such as Blackboard and Moodle take advantage of cloud technology.</a:t>
            </a:r>
          </a:p>
          <a:p>
            <a:pPr marL="45720" indent="0" algn="just">
              <a:lnSpc>
                <a:spcPct val="150000"/>
              </a:lnSpc>
              <a:buNone/>
            </a:pPr>
            <a:r>
              <a:rPr lang="en-US" dirty="0"/>
              <a:t>Examples of </a:t>
            </a:r>
            <a:r>
              <a:rPr lang="en-US" dirty="0" err="1"/>
              <a:t>Сloud</a:t>
            </a:r>
            <a:r>
              <a:rPr lang="en-US" dirty="0"/>
              <a:t>-Web Based Learning Platforms are:</a:t>
            </a:r>
          </a:p>
          <a:p>
            <a:pPr marL="45720" indent="0" algn="just">
              <a:lnSpc>
                <a:spcPct val="150000"/>
              </a:lnSpc>
              <a:buNone/>
            </a:pPr>
            <a:r>
              <a:rPr lang="en-US" dirty="0"/>
              <a:t>-	</a:t>
            </a:r>
            <a:r>
              <a:rPr lang="en-US" dirty="0" err="1"/>
              <a:t>Haikilearning</a:t>
            </a:r>
            <a:r>
              <a:rPr lang="en-US" dirty="0"/>
              <a:t> ;</a:t>
            </a:r>
          </a:p>
          <a:p>
            <a:pPr marL="45720" indent="0" algn="just">
              <a:lnSpc>
                <a:spcPct val="150000"/>
              </a:lnSpc>
              <a:buNone/>
            </a:pPr>
            <a:r>
              <a:rPr lang="en-US" dirty="0"/>
              <a:t>-	</a:t>
            </a:r>
            <a:r>
              <a:rPr lang="en-US" dirty="0" err="1"/>
              <a:t>Scholarlms</a:t>
            </a:r>
            <a:r>
              <a:rPr lang="en-US" dirty="0"/>
              <a:t>;</a:t>
            </a:r>
          </a:p>
          <a:p>
            <a:pPr marL="45720" indent="0" algn="just">
              <a:lnSpc>
                <a:spcPct val="150000"/>
              </a:lnSpc>
              <a:buNone/>
            </a:pPr>
            <a:r>
              <a:rPr lang="en-US" dirty="0"/>
              <a:t>-	Moodle cloud ; </a:t>
            </a:r>
          </a:p>
          <a:p>
            <a:pPr marL="45720" indent="0" algn="just">
              <a:lnSpc>
                <a:spcPct val="150000"/>
              </a:lnSpc>
              <a:buNone/>
            </a:pPr>
            <a:r>
              <a:rPr lang="en-US" dirty="0"/>
              <a:t>-	Edmodo ;</a:t>
            </a:r>
          </a:p>
          <a:p>
            <a:pPr marL="45720" indent="0" algn="just">
              <a:lnSpc>
                <a:spcPct val="150000"/>
              </a:lnSpc>
              <a:buNone/>
            </a:pPr>
            <a:r>
              <a:rPr lang="en-US" dirty="0"/>
              <a:t>-	Google Classroom ;</a:t>
            </a:r>
          </a:p>
          <a:p>
            <a:pPr marL="45720" indent="0" algn="just">
              <a:lnSpc>
                <a:spcPct val="150000"/>
              </a:lnSpc>
              <a:buNone/>
            </a:pPr>
            <a:r>
              <a:rPr lang="en-US" dirty="0"/>
              <a:t> -	MS Teams.</a:t>
            </a:r>
          </a:p>
          <a:p>
            <a:pPr marL="45720" indent="0" algn="just">
              <a:lnSpc>
                <a:spcPct val="150000"/>
              </a:lnSpc>
              <a:buNone/>
            </a:pPr>
            <a:endParaRPr lang="en-US" dirty="0"/>
          </a:p>
        </p:txBody>
      </p:sp>
      <p:sp>
        <p:nvSpPr>
          <p:cNvPr id="4" name="Footer Placeholder 3">
            <a:extLst>
              <a:ext uri="{FF2B5EF4-FFF2-40B4-BE49-F238E27FC236}">
                <a16:creationId xmlns:a16="http://schemas.microsoft.com/office/drawing/2014/main" id="{7E892FE1-1889-470D-81E0-F1E8E5A14D13}"/>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1587132854"/>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AD38-F236-4580-A632-93EAA3DAE67F}"/>
              </a:ext>
            </a:extLst>
          </p:cNvPr>
          <p:cNvSpPr>
            <a:spLocks noGrp="1"/>
          </p:cNvSpPr>
          <p:nvPr>
            <p:ph type="title"/>
          </p:nvPr>
        </p:nvSpPr>
        <p:spPr/>
        <p:txBody>
          <a:bodyPr>
            <a:noAutofit/>
          </a:bodyPr>
          <a:lstStyle/>
          <a:p>
            <a:pPr algn="ctr"/>
            <a:r>
              <a:rPr lang="en-US" sz="2400" b="1" dirty="0"/>
              <a:t>SCENARIO FOR APPLICATION OF THE MICROSOFT TEAMS CLOUD PLATFORM IN THE EDUCATION IN TECHNOLOGY AND ENTREPRENEURSHIP 5-7 GRADE</a:t>
            </a:r>
            <a:endParaRPr lang="bg-BG" sz="2400" b="1" dirty="0"/>
          </a:p>
        </p:txBody>
      </p:sp>
      <p:sp>
        <p:nvSpPr>
          <p:cNvPr id="3" name="Content Placeholder 2">
            <a:extLst>
              <a:ext uri="{FF2B5EF4-FFF2-40B4-BE49-F238E27FC236}">
                <a16:creationId xmlns:a16="http://schemas.microsoft.com/office/drawing/2014/main" id="{AF7908E5-7324-4BE3-8718-6A94C209DAD6}"/>
              </a:ext>
            </a:extLst>
          </p:cNvPr>
          <p:cNvSpPr>
            <a:spLocks noGrp="1"/>
          </p:cNvSpPr>
          <p:nvPr>
            <p:ph idx="1"/>
          </p:nvPr>
        </p:nvSpPr>
        <p:spPr>
          <a:xfrm>
            <a:off x="1371599" y="2075594"/>
            <a:ext cx="9872871" cy="4038600"/>
          </a:xfrm>
        </p:spPr>
        <p:txBody>
          <a:bodyPr>
            <a:normAutofit/>
          </a:bodyPr>
          <a:lstStyle/>
          <a:p>
            <a:pPr marL="45720" indent="0" algn="just">
              <a:lnSpc>
                <a:spcPct val="150000"/>
              </a:lnSpc>
              <a:buNone/>
            </a:pPr>
            <a:r>
              <a:rPr lang="en-US" dirty="0"/>
              <a:t>Microsoft Teams for Education provides an online classroom so students and teachers can find new ways to continue to focus on learning — free for schools and universities. </a:t>
            </a:r>
          </a:p>
          <a:p>
            <a:pPr marL="45720" indent="0" algn="just">
              <a:lnSpc>
                <a:spcPct val="150000"/>
              </a:lnSpc>
              <a:buNone/>
            </a:pPr>
            <a:r>
              <a:rPr lang="en-US" dirty="0"/>
              <a:t>In a distance learning scenario, teams can work seamlessly with multiple </a:t>
            </a:r>
            <a:r>
              <a:rPr lang="en-US" dirty="0" err="1"/>
              <a:t>LMSes</a:t>
            </a:r>
            <a:r>
              <a:rPr lang="en-US" dirty="0"/>
              <a:t> and applications, supporting the important need for online lectures, discussions, and productive collaboration. So in partnership with Teams features, such as meetings, live events, tasks, etc., you can continue to use the same LMS. </a:t>
            </a:r>
          </a:p>
        </p:txBody>
      </p:sp>
      <p:sp>
        <p:nvSpPr>
          <p:cNvPr id="4" name="Footer Placeholder 3">
            <a:extLst>
              <a:ext uri="{FF2B5EF4-FFF2-40B4-BE49-F238E27FC236}">
                <a16:creationId xmlns:a16="http://schemas.microsoft.com/office/drawing/2014/main" id="{7E892FE1-1889-470D-81E0-F1E8E5A14D13}"/>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263064655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AD38-F236-4580-A632-93EAA3DAE67F}"/>
              </a:ext>
            </a:extLst>
          </p:cNvPr>
          <p:cNvSpPr>
            <a:spLocks noGrp="1"/>
          </p:cNvSpPr>
          <p:nvPr>
            <p:ph type="title"/>
          </p:nvPr>
        </p:nvSpPr>
        <p:spPr/>
        <p:txBody>
          <a:bodyPr>
            <a:noAutofit/>
          </a:bodyPr>
          <a:lstStyle/>
          <a:p>
            <a:pPr algn="ctr"/>
            <a:r>
              <a:rPr lang="en-US" sz="2400" b="1" dirty="0"/>
              <a:t>SCENARIO FOR APPLICATION OF THE MICROSOFT TEAMS CLOUD PLAT-FORM IN THE EDUCATION IN TECHNOLOGY AND ENTREPRENEURSHIP 5-7 GRADE</a:t>
            </a:r>
            <a:endParaRPr lang="bg-BG" sz="2400" b="1" dirty="0"/>
          </a:p>
        </p:txBody>
      </p:sp>
      <p:sp>
        <p:nvSpPr>
          <p:cNvPr id="3" name="Content Placeholder 2">
            <a:extLst>
              <a:ext uri="{FF2B5EF4-FFF2-40B4-BE49-F238E27FC236}">
                <a16:creationId xmlns:a16="http://schemas.microsoft.com/office/drawing/2014/main" id="{AF7908E5-7324-4BE3-8718-6A94C209DAD6}"/>
              </a:ext>
            </a:extLst>
          </p:cNvPr>
          <p:cNvSpPr>
            <a:spLocks noGrp="1"/>
          </p:cNvSpPr>
          <p:nvPr>
            <p:ph idx="1"/>
          </p:nvPr>
        </p:nvSpPr>
        <p:spPr>
          <a:xfrm>
            <a:off x="1371599" y="2075594"/>
            <a:ext cx="9872871" cy="4038600"/>
          </a:xfrm>
        </p:spPr>
        <p:txBody>
          <a:bodyPr>
            <a:normAutofit fontScale="92500" lnSpcReduction="10000"/>
          </a:bodyPr>
          <a:lstStyle/>
          <a:p>
            <a:pPr marL="45720" indent="0" algn="just">
              <a:lnSpc>
                <a:spcPct val="150000"/>
              </a:lnSpc>
              <a:buNone/>
            </a:pPr>
            <a:r>
              <a:rPr lang="en-US" dirty="0"/>
              <a:t>The scenario for application of the TEAMS Cloud Platform in the education in Technology and Entrepreneurship 5-7 grade includes:</a:t>
            </a:r>
          </a:p>
          <a:p>
            <a:pPr marL="45720" indent="0" algn="just">
              <a:lnSpc>
                <a:spcPct val="150000"/>
              </a:lnSpc>
              <a:buNone/>
            </a:pPr>
            <a:r>
              <a:rPr lang="en-US" dirty="0"/>
              <a:t>•	Selection of the Teams platform from MS Office.com;</a:t>
            </a:r>
          </a:p>
          <a:p>
            <a:pPr marL="45720" indent="0" algn="just">
              <a:lnSpc>
                <a:spcPct val="150000"/>
              </a:lnSpc>
              <a:buNone/>
            </a:pPr>
            <a:r>
              <a:rPr lang="en-US" dirty="0"/>
              <a:t>•	Creating a class team;</a:t>
            </a:r>
          </a:p>
          <a:p>
            <a:pPr marL="45720" indent="0" algn="just">
              <a:lnSpc>
                <a:spcPct val="150000"/>
              </a:lnSpc>
              <a:buNone/>
            </a:pPr>
            <a:r>
              <a:rPr lang="en-US" dirty="0"/>
              <a:t>•	Sharing and organizing files in a classroom;</a:t>
            </a:r>
          </a:p>
          <a:p>
            <a:pPr marL="45720" indent="0" algn="just">
              <a:lnSpc>
                <a:spcPct val="150000"/>
              </a:lnSpc>
              <a:buNone/>
            </a:pPr>
            <a:r>
              <a:rPr lang="en-US" dirty="0"/>
              <a:t>•	Tasks and degrees in your class team;</a:t>
            </a:r>
          </a:p>
          <a:p>
            <a:pPr marL="45720" indent="0" algn="just">
              <a:lnSpc>
                <a:spcPct val="150000"/>
              </a:lnSpc>
              <a:buNone/>
            </a:pPr>
            <a:r>
              <a:rPr lang="en-US" dirty="0"/>
              <a:t>•	Using a class notebook in Teams.</a:t>
            </a:r>
          </a:p>
        </p:txBody>
      </p:sp>
      <p:sp>
        <p:nvSpPr>
          <p:cNvPr id="4" name="Footer Placeholder 3">
            <a:extLst>
              <a:ext uri="{FF2B5EF4-FFF2-40B4-BE49-F238E27FC236}">
                <a16:creationId xmlns:a16="http://schemas.microsoft.com/office/drawing/2014/main" id="{7E892FE1-1889-470D-81E0-F1E8E5A14D13}"/>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64393311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AD38-F236-4580-A632-93EAA3DAE67F}"/>
              </a:ext>
            </a:extLst>
          </p:cNvPr>
          <p:cNvSpPr>
            <a:spLocks noGrp="1"/>
          </p:cNvSpPr>
          <p:nvPr>
            <p:ph type="title"/>
          </p:nvPr>
        </p:nvSpPr>
        <p:spPr/>
        <p:txBody>
          <a:bodyPr>
            <a:noAutofit/>
          </a:bodyPr>
          <a:lstStyle/>
          <a:p>
            <a:pPr algn="ctr"/>
            <a:r>
              <a:rPr lang="en-US" sz="2400" b="1" dirty="0"/>
              <a:t> </a:t>
            </a:r>
            <a:r>
              <a:rPr lang="en-US" sz="3200" b="1" dirty="0"/>
              <a:t>CONCLUSION</a:t>
            </a:r>
            <a:endParaRPr lang="bg-BG" sz="2400" b="1" dirty="0"/>
          </a:p>
        </p:txBody>
      </p:sp>
      <p:sp>
        <p:nvSpPr>
          <p:cNvPr id="3" name="Content Placeholder 2">
            <a:extLst>
              <a:ext uri="{FF2B5EF4-FFF2-40B4-BE49-F238E27FC236}">
                <a16:creationId xmlns:a16="http://schemas.microsoft.com/office/drawing/2014/main" id="{AF7908E5-7324-4BE3-8718-6A94C209DAD6}"/>
              </a:ext>
            </a:extLst>
          </p:cNvPr>
          <p:cNvSpPr>
            <a:spLocks noGrp="1"/>
          </p:cNvSpPr>
          <p:nvPr>
            <p:ph idx="1"/>
          </p:nvPr>
        </p:nvSpPr>
        <p:spPr>
          <a:xfrm>
            <a:off x="1000124" y="1885094"/>
            <a:ext cx="10191751" cy="4038600"/>
          </a:xfrm>
        </p:spPr>
        <p:txBody>
          <a:bodyPr>
            <a:normAutofit fontScale="92500"/>
          </a:bodyPr>
          <a:lstStyle/>
          <a:p>
            <a:pPr marL="45720" indent="0" algn="just">
              <a:lnSpc>
                <a:spcPct val="150000"/>
              </a:lnSpc>
              <a:buNone/>
            </a:pPr>
            <a:r>
              <a:rPr lang="en-US" dirty="0"/>
              <a:t>Web Basic Learning Platforms have become increasingly common in education. While there is a time and place for face-to-face learning, increasingly learning and courses are being con-ducted through digital channels. Not only can this be cheaper and easier to manage for businesses, but for educators it also means being able to reach people from a distance. </a:t>
            </a:r>
          </a:p>
          <a:p>
            <a:pPr marL="45720" indent="0" algn="just">
              <a:lnSpc>
                <a:spcPct val="150000"/>
              </a:lnSpc>
              <a:buNone/>
            </a:pPr>
            <a:r>
              <a:rPr lang="en-US" dirty="0"/>
              <a:t> Web-based Learning Platforms are integrated software solutions for e-learning. They provide a range of tools for transmitting and acquiring new knowledge, skills and attitudes which aims to encourage and guide the learning process through the use of computer and Internet connection.</a:t>
            </a:r>
          </a:p>
        </p:txBody>
      </p:sp>
      <p:sp>
        <p:nvSpPr>
          <p:cNvPr id="4" name="Footer Placeholder 3">
            <a:extLst>
              <a:ext uri="{FF2B5EF4-FFF2-40B4-BE49-F238E27FC236}">
                <a16:creationId xmlns:a16="http://schemas.microsoft.com/office/drawing/2014/main" id="{7E892FE1-1889-470D-81E0-F1E8E5A14D13}"/>
              </a:ext>
            </a:extLst>
          </p:cNvPr>
          <p:cNvSpPr>
            <a:spLocks noGrp="1"/>
          </p:cNvSpPr>
          <p:nvPr>
            <p:ph type="ftr" sz="quarter" idx="11"/>
          </p:nvPr>
        </p:nvSpPr>
        <p:spPr/>
        <p:txBody>
          <a:bodyPr/>
          <a:lstStyle/>
          <a:p>
            <a:r>
              <a:rPr lang="en-US"/>
              <a:t>ITRO CONFERENCE 2021 November 26th 2021 </a:t>
            </a:r>
            <a:endParaRPr lang="bg-BG"/>
          </a:p>
        </p:txBody>
      </p:sp>
    </p:spTree>
    <p:extLst>
      <p:ext uri="{BB962C8B-B14F-4D97-AF65-F5344CB8AC3E}">
        <p14:creationId xmlns:p14="http://schemas.microsoft.com/office/powerpoint/2010/main" val="2670663574"/>
      </p:ext>
    </p:extLst>
  </p:cSld>
  <p:clrMapOvr>
    <a:masterClrMapping/>
  </p:clrMapOvr>
  <p:transition spd="slow">
    <p:push dir="u"/>
  </p:transition>
</p:sld>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47</TotalTime>
  <Words>640</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Corbel</vt:lpstr>
      <vt:lpstr>Times New Roman</vt:lpstr>
      <vt:lpstr>Basis</vt:lpstr>
      <vt:lpstr>The evolution of  Web Based Learning Platforms</vt:lpstr>
      <vt:lpstr>INTRODUCTION </vt:lpstr>
      <vt:lpstr>INTRODUCTION </vt:lpstr>
      <vt:lpstr>BASIC FEATURES OF MODERN WEB-BASED LEARNING PLATFORMS </vt:lpstr>
      <vt:lpstr>CLOUD-BASED ELEARNING PLATFORM</vt:lpstr>
      <vt:lpstr>CLOUD-BASED ELEARNING PLATFORM</vt:lpstr>
      <vt:lpstr>SCENARIO FOR APPLICATION OF THE MICROSOFT TEAMS CLOUD PLATFORM IN THE EDUCATION IN TECHNOLOGY AND ENTREPRENEURSHIP 5-7 GRADE</vt:lpstr>
      <vt:lpstr>SCENARIO FOR APPLICATION OF THE MICROSOFT TEAMS CLOUD PLAT-FORM IN THE EDUCATION IN TECHNOLOGY AND ENTREPRENEURSHIP 5-7 GRADE</vt:lpstr>
      <vt:lpstr> CONCLUSION</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evolution of  Web Based Learning Plat-forms</dc:title>
  <dc:creator>Stefan Stefanov</dc:creator>
  <cp:lastModifiedBy>Stefan Stefanov</cp:lastModifiedBy>
  <cp:revision>9</cp:revision>
  <dcterms:created xsi:type="dcterms:W3CDTF">2021-11-22T08:12:21Z</dcterms:created>
  <dcterms:modified xsi:type="dcterms:W3CDTF">2021-11-22T09:00:12Z</dcterms:modified>
</cp:coreProperties>
</file>