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409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81504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08246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97616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87617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9730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741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820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59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6365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508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365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109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910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832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Date Placeholder 4"/>
          <p:cNvSpPr>
            <a:spLocks noGrp="1"/>
          </p:cNvSpPr>
          <p:nvPr>
            <p:ph type="dt" sz="half" idx="10"/>
          </p:nvPr>
        </p:nvSpPr>
        <p:spPr/>
        <p:txBody>
          <a:bodyPr/>
          <a:lstStyle/>
          <a:p>
            <a:fld id="{AB334A90-EB03-42F3-8859-2C2B2724C058}" type="datetimeFigureOut">
              <a:rPr lang="en-US" smtClean="0"/>
              <a:t>11/23/2021</a:t>
            </a:fld>
            <a:endParaRPr lang="en-US" dirty="0"/>
          </a:p>
        </p:txBody>
      </p:sp>
    </p:spTree>
    <p:extLst>
      <p:ext uri="{BB962C8B-B14F-4D97-AF65-F5344CB8AC3E}">
        <p14:creationId xmlns:p14="http://schemas.microsoft.com/office/powerpoint/2010/main" val="376369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11/23/2021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951146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958" y="2404534"/>
            <a:ext cx="9417611" cy="1646302"/>
          </a:xfrm>
        </p:spPr>
        <p:txBody>
          <a:bodyPr/>
          <a:lstStyle/>
          <a:p>
            <a:pPr algn="ctr"/>
            <a:r>
              <a:rPr lang="en-US" sz="2800" b="1" dirty="0"/>
              <a:t>VEHICLE ROUTING PROBLEM WITH DISTANCE CONSTRAINTS AND CLUSTERING</a:t>
            </a:r>
            <a:br>
              <a:rPr lang="en-US" sz="2800" dirty="0"/>
            </a:br>
            <a:r>
              <a:rPr lang="en-US" sz="2800" b="1" dirty="0"/>
              <a:t>USING MATLAB</a:t>
            </a:r>
            <a:endParaRPr lang="en-US" sz="2800" dirty="0"/>
          </a:p>
        </p:txBody>
      </p:sp>
      <p:sp>
        <p:nvSpPr>
          <p:cNvPr id="4" name="TextBox 3"/>
          <p:cNvSpPr txBox="1"/>
          <p:nvPr/>
        </p:nvSpPr>
        <p:spPr>
          <a:xfrm>
            <a:off x="1856096" y="4271749"/>
            <a:ext cx="7369791" cy="1200329"/>
          </a:xfrm>
          <a:prstGeom prst="rect">
            <a:avLst/>
          </a:prstGeom>
          <a:noFill/>
        </p:spPr>
        <p:txBody>
          <a:bodyPr wrap="square" rtlCol="0">
            <a:spAutoFit/>
          </a:bodyPr>
          <a:lstStyle/>
          <a:p>
            <a:pPr algn="ctr"/>
            <a:r>
              <a:rPr lang="en-US" dirty="0"/>
              <a:t>Dejan Krstev*, </a:t>
            </a:r>
            <a:r>
              <a:rPr lang="en-US" dirty="0" err="1"/>
              <a:t>Sasko</a:t>
            </a:r>
            <a:r>
              <a:rPr lang="en-US" dirty="0"/>
              <a:t> </a:t>
            </a:r>
            <a:r>
              <a:rPr lang="en-US" dirty="0" err="1"/>
              <a:t>Dimitriev</a:t>
            </a:r>
            <a:r>
              <a:rPr lang="en-US" dirty="0"/>
              <a:t>*, </a:t>
            </a:r>
            <a:r>
              <a:rPr lang="en-US" dirty="0" err="1"/>
              <a:t>Aleksandar</a:t>
            </a:r>
            <a:r>
              <a:rPr lang="en-US" dirty="0"/>
              <a:t> Krstev**</a:t>
            </a:r>
            <a:br>
              <a:rPr lang="en-US" dirty="0"/>
            </a:br>
            <a:r>
              <a:rPr lang="en-US" dirty="0"/>
              <a:t>* Faculty of Mechanical Engineering, University </a:t>
            </a:r>
            <a:r>
              <a:rPr lang="en-US" dirty="0" err="1"/>
              <a:t>Goce</a:t>
            </a:r>
            <a:r>
              <a:rPr lang="en-US" dirty="0"/>
              <a:t> </a:t>
            </a:r>
            <a:r>
              <a:rPr lang="en-US" dirty="0" err="1"/>
              <a:t>Delcev</a:t>
            </a:r>
            <a:r>
              <a:rPr lang="en-US" dirty="0"/>
              <a:t> – </a:t>
            </a:r>
            <a:r>
              <a:rPr lang="en-US" dirty="0" err="1"/>
              <a:t>Shtip</a:t>
            </a:r>
            <a:br>
              <a:rPr lang="en-US" dirty="0"/>
            </a:br>
            <a:r>
              <a:rPr lang="en-US" dirty="0"/>
              <a:t>** Faculty of Computer Science, University </a:t>
            </a:r>
            <a:r>
              <a:rPr lang="en-US" dirty="0" err="1"/>
              <a:t>Goce</a:t>
            </a:r>
            <a:r>
              <a:rPr lang="en-US" dirty="0"/>
              <a:t> </a:t>
            </a:r>
            <a:r>
              <a:rPr lang="en-US" dirty="0" err="1"/>
              <a:t>Delcev</a:t>
            </a:r>
            <a:r>
              <a:rPr lang="en-US" dirty="0"/>
              <a:t> – </a:t>
            </a:r>
            <a:r>
              <a:rPr lang="en-US" dirty="0" err="1"/>
              <a:t>Shtip</a:t>
            </a:r>
            <a:br>
              <a:rPr lang="en-US" dirty="0"/>
            </a:br>
            <a:endParaRPr lang="en-US" dirty="0"/>
          </a:p>
        </p:txBody>
      </p:sp>
    </p:spTree>
    <p:extLst>
      <p:ext uri="{BB962C8B-B14F-4D97-AF65-F5344CB8AC3E}">
        <p14:creationId xmlns:p14="http://schemas.microsoft.com/office/powerpoint/2010/main" val="205412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Abstract</a:t>
            </a:r>
            <a:endParaRPr lang="en-US" dirty="0"/>
          </a:p>
        </p:txBody>
      </p:sp>
      <p:sp>
        <p:nvSpPr>
          <p:cNvPr id="3" name="Content Placeholder 2"/>
          <p:cNvSpPr>
            <a:spLocks noGrp="1"/>
          </p:cNvSpPr>
          <p:nvPr>
            <p:ph idx="1"/>
          </p:nvPr>
        </p:nvSpPr>
        <p:spPr/>
        <p:txBody>
          <a:bodyPr/>
          <a:lstStyle/>
          <a:p>
            <a:r>
              <a:rPr lang="en-US" dirty="0"/>
              <a:t>The problem of designing routes for vehicles that should supply different customers with defined locations and specific demand from a single or various depots is known as the vehicle routing problem. The main objective in this case is minimizing the total cost of delivery or maximizing the profit while taking into consideration some constraints that vary from a case to another. In this paper I am going to define this problem, present a mathematical model to describe it, talk about the existing solutions to solve it, and use different tools to solve a real VRP of a company in tangier.</a:t>
            </a:r>
          </a:p>
          <a:p>
            <a:endParaRPr lang="en-US" dirty="0"/>
          </a:p>
        </p:txBody>
      </p:sp>
    </p:spTree>
    <p:extLst>
      <p:ext uri="{BB962C8B-B14F-4D97-AF65-F5344CB8AC3E}">
        <p14:creationId xmlns:p14="http://schemas.microsoft.com/office/powerpoint/2010/main" val="102862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Vehicle Routing Problem (VRP)</a:t>
            </a:r>
            <a:r>
              <a:rPr lang="en-US" dirty="0"/>
              <a:t> </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822" y="2160587"/>
            <a:ext cx="4062472" cy="3881437"/>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1240378911"/>
              </p:ext>
            </p:extLst>
          </p:nvPr>
        </p:nvGraphicFramePr>
        <p:xfrm>
          <a:off x="5125920" y="3433408"/>
          <a:ext cx="4318332" cy="1763144"/>
        </p:xfrm>
        <a:graphic>
          <a:graphicData uri="http://schemas.openxmlformats.org/drawingml/2006/table">
            <a:tbl>
              <a:tblPr firstRow="1" firstCol="1" bandRow="1">
                <a:tableStyleId>{5C22544A-7EE6-4342-B048-85BDC9FD1C3A}</a:tableStyleId>
              </a:tblPr>
              <a:tblGrid>
                <a:gridCol w="539616">
                  <a:extLst>
                    <a:ext uri="{9D8B030D-6E8A-4147-A177-3AD203B41FA5}">
                      <a16:colId xmlns:a16="http://schemas.microsoft.com/office/drawing/2014/main" val="3861149547"/>
                    </a:ext>
                  </a:extLst>
                </a:gridCol>
                <a:gridCol w="539616">
                  <a:extLst>
                    <a:ext uri="{9D8B030D-6E8A-4147-A177-3AD203B41FA5}">
                      <a16:colId xmlns:a16="http://schemas.microsoft.com/office/drawing/2014/main" val="2400299806"/>
                    </a:ext>
                  </a:extLst>
                </a:gridCol>
                <a:gridCol w="539616">
                  <a:extLst>
                    <a:ext uri="{9D8B030D-6E8A-4147-A177-3AD203B41FA5}">
                      <a16:colId xmlns:a16="http://schemas.microsoft.com/office/drawing/2014/main" val="2470749307"/>
                    </a:ext>
                  </a:extLst>
                </a:gridCol>
                <a:gridCol w="539616">
                  <a:extLst>
                    <a:ext uri="{9D8B030D-6E8A-4147-A177-3AD203B41FA5}">
                      <a16:colId xmlns:a16="http://schemas.microsoft.com/office/drawing/2014/main" val="3101477195"/>
                    </a:ext>
                  </a:extLst>
                </a:gridCol>
                <a:gridCol w="539616">
                  <a:extLst>
                    <a:ext uri="{9D8B030D-6E8A-4147-A177-3AD203B41FA5}">
                      <a16:colId xmlns:a16="http://schemas.microsoft.com/office/drawing/2014/main" val="1793138132"/>
                    </a:ext>
                  </a:extLst>
                </a:gridCol>
                <a:gridCol w="540084">
                  <a:extLst>
                    <a:ext uri="{9D8B030D-6E8A-4147-A177-3AD203B41FA5}">
                      <a16:colId xmlns:a16="http://schemas.microsoft.com/office/drawing/2014/main" val="1530407797"/>
                    </a:ext>
                  </a:extLst>
                </a:gridCol>
                <a:gridCol w="540084">
                  <a:extLst>
                    <a:ext uri="{9D8B030D-6E8A-4147-A177-3AD203B41FA5}">
                      <a16:colId xmlns:a16="http://schemas.microsoft.com/office/drawing/2014/main" val="1812602218"/>
                    </a:ext>
                  </a:extLst>
                </a:gridCol>
                <a:gridCol w="540084">
                  <a:extLst>
                    <a:ext uri="{9D8B030D-6E8A-4147-A177-3AD203B41FA5}">
                      <a16:colId xmlns:a16="http://schemas.microsoft.com/office/drawing/2014/main" val="3769261633"/>
                    </a:ext>
                  </a:extLst>
                </a:gridCol>
              </a:tblGrid>
              <a:tr h="220393">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2</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3</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4</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7</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69750"/>
                  </a:ext>
                </a:extLst>
              </a:tr>
              <a:tr h="220393">
                <a:tc>
                  <a:txBody>
                    <a:bodyPr/>
                    <a:lstStyle/>
                    <a:p>
                      <a:pPr algn="ctr">
                        <a:spcAft>
                          <a:spcPts val="0"/>
                        </a:spcAft>
                      </a:pPr>
                      <a:r>
                        <a:rPr lang="mk-MK" sz="1000">
                          <a:effectLst/>
                        </a:rPr>
                        <a:t>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39</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99</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50</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91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168</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154</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7738897"/>
                  </a:ext>
                </a:extLst>
              </a:tr>
              <a:tr h="220393">
                <a:tc>
                  <a:txBody>
                    <a:bodyPr/>
                    <a:lstStyle/>
                    <a:p>
                      <a:pPr algn="ctr">
                        <a:spcAft>
                          <a:spcPts val="0"/>
                        </a:spcAft>
                      </a:pPr>
                      <a:r>
                        <a:rPr lang="mk-MK" sz="1000">
                          <a:effectLst/>
                        </a:rPr>
                        <a:t>2</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39</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60</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145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131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2429626"/>
                  </a:ext>
                </a:extLst>
              </a:tr>
              <a:tr h="220393">
                <a:tc>
                  <a:txBody>
                    <a:bodyPr/>
                    <a:lstStyle/>
                    <a:p>
                      <a:pPr algn="ctr">
                        <a:spcAft>
                          <a:spcPts val="0"/>
                        </a:spcAft>
                      </a:pPr>
                      <a:r>
                        <a:rPr lang="mk-MK" sz="1000">
                          <a:effectLst/>
                        </a:rPr>
                        <a:t>3</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99</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60</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116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52</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151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156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4713896"/>
                  </a:ext>
                </a:extLst>
              </a:tr>
              <a:tr h="220393">
                <a:tc>
                  <a:txBody>
                    <a:bodyPr/>
                    <a:lstStyle/>
                    <a:p>
                      <a:pPr algn="ctr">
                        <a:spcAft>
                          <a:spcPts val="0"/>
                        </a:spcAft>
                      </a:pPr>
                      <a:r>
                        <a:rPr lang="mk-MK" sz="1000">
                          <a:effectLst/>
                        </a:rPr>
                        <a:t>4</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50</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116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40</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109</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113</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0411395"/>
                  </a:ext>
                </a:extLst>
              </a:tr>
              <a:tr h="220393">
                <a:tc>
                  <a:txBody>
                    <a:bodyPr/>
                    <a:lstStyle/>
                    <a:p>
                      <a:pPr algn="ctr">
                        <a:spcAft>
                          <a:spcPts val="0"/>
                        </a:spcAft>
                      </a:pPr>
                      <a:r>
                        <a:rPr lang="mk-MK" sz="1000">
                          <a:effectLst/>
                        </a:rPr>
                        <a:t>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91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52</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40</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83</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7082760"/>
                  </a:ext>
                </a:extLst>
              </a:tr>
              <a:tr h="220393">
                <a:tc>
                  <a:txBody>
                    <a:bodyPr/>
                    <a:lstStyle/>
                    <a:p>
                      <a:pPr algn="ctr">
                        <a:spcAft>
                          <a:spcPts val="0"/>
                        </a:spcAft>
                      </a:pPr>
                      <a:r>
                        <a:rPr lang="mk-MK" sz="1000">
                          <a:effectLst/>
                        </a:rPr>
                        <a:t>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168</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145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151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109</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83</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 </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85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9649025"/>
                  </a:ext>
                </a:extLst>
              </a:tr>
              <a:tr h="220393">
                <a:tc>
                  <a:txBody>
                    <a:bodyPr/>
                    <a:lstStyle/>
                    <a:p>
                      <a:pPr algn="ctr">
                        <a:spcAft>
                          <a:spcPts val="0"/>
                        </a:spcAft>
                      </a:pPr>
                      <a:r>
                        <a:rPr lang="mk-MK" sz="1000">
                          <a:effectLst/>
                        </a:rPr>
                        <a:t>7</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154</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131</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156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113</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66</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a:effectLst/>
                        </a:rPr>
                        <a:t>85</a:t>
                      </a:r>
                      <a:endParaRPr lang="en-US"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mk-MK" sz="1000" dirty="0">
                          <a:effectLst/>
                        </a:rPr>
                        <a:t> </a:t>
                      </a:r>
                      <a:endParaRPr lang="en-US" sz="120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0347186"/>
                  </a:ext>
                </a:extLst>
              </a:tr>
            </a:tbl>
          </a:graphicData>
        </a:graphic>
      </p:graphicFrame>
      <p:sp>
        <p:nvSpPr>
          <p:cNvPr id="6" name="Rectangle 1"/>
          <p:cNvSpPr>
            <a:spLocks noChangeArrowheads="1"/>
          </p:cNvSpPr>
          <p:nvPr/>
        </p:nvSpPr>
        <p:spPr bwMode="auto">
          <a:xfrm>
            <a:off x="5862898" y="30814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Table 1</a:t>
            </a:r>
            <a:r>
              <a:rPr kumimoji="0" lang="mk-MK" altLang="en-US" sz="1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Distance between cities in Eastern Macedonia</a:t>
            </a:r>
            <a:endParaRPr kumimoji="0" lang="mk-MK"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907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i="1" dirty="0"/>
              <a:t>Vehicle routing problem for Eastern</a:t>
            </a:r>
            <a:r>
              <a:rPr lang="en-US" i="1" dirty="0"/>
              <a:t> part of North</a:t>
            </a:r>
            <a:r>
              <a:rPr lang="mk-MK" i="1" dirty="0"/>
              <a:t> Macedonia</a:t>
            </a:r>
            <a:endParaRPr lang="en-US" dirty="0"/>
          </a:p>
        </p:txBody>
      </p:sp>
      <p:sp>
        <p:nvSpPr>
          <p:cNvPr id="3" name="Content Placeholder 2"/>
          <p:cNvSpPr>
            <a:spLocks noGrp="1"/>
          </p:cNvSpPr>
          <p:nvPr>
            <p:ph idx="1"/>
          </p:nvPr>
        </p:nvSpPr>
        <p:spPr>
          <a:xfrm>
            <a:off x="677334" y="2160589"/>
            <a:ext cx="4245999" cy="3880773"/>
          </a:xfrm>
        </p:spPr>
        <p:txBody>
          <a:bodyPr>
            <a:normAutofit/>
          </a:bodyPr>
          <a:lstStyle/>
          <a:p>
            <a:r>
              <a:rPr lang="mk-MK" sz="1400" dirty="0"/>
              <a:t>Further we will consider the route from (7) Strumica to (5) Stip. If they are neighbors on the route it would be desirable to connect 6 → 7 → 5 or 5 → 7 → 6. The total number of units which is 4 700 in this route does not exceed the capacity of the vehicle (5000) Since the transported 4 700 units so far reach the capacity of the vehicles, the route of the first vehicle is completed</a:t>
            </a:r>
            <a:endParaRPr lang="en-GB" sz="1400" dirty="0"/>
          </a:p>
          <a:p>
            <a:r>
              <a:rPr lang="mk-MK" sz="1400" dirty="0"/>
              <a:t>We will review the route of the second vehicle in the nodes (3) Kriva Palanka and (2) Kumanovo. They can be presented in the same route because the required units for delivery are 1,400 and 900, ie 2,300 units, which fills the capacity of 5,000 units</a:t>
            </a:r>
            <a:endParaRPr lang="en-US" sz="1400"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42492527"/>
              </p:ext>
            </p:extLst>
          </p:nvPr>
        </p:nvGraphicFramePr>
        <p:xfrm>
          <a:off x="4923333" y="2306471"/>
          <a:ext cx="4350669" cy="3848669"/>
        </p:xfrm>
        <a:graphic>
          <a:graphicData uri="http://schemas.openxmlformats.org/presentationml/2006/ole">
            <mc:AlternateContent xmlns:mc="http://schemas.openxmlformats.org/markup-compatibility/2006">
              <mc:Choice xmlns:v="urn:schemas-microsoft-com:vml" Requires="v">
                <p:oleObj spid="_x0000_s21505" r:id="rId3" imgW="7754112" imgH="6858000" progId="Edraw.Document">
                  <p:embed/>
                </p:oleObj>
              </mc:Choice>
              <mc:Fallback>
                <p:oleObj r:id="rId3" imgW="7754112" imgH="6858000" progId="Edraw.Document">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333" y="2306471"/>
                        <a:ext cx="4350669" cy="3848669"/>
                      </a:xfrm>
                      <a:prstGeom prst="rect">
                        <a:avLst/>
                      </a:prstGeom>
                      <a:noFill/>
                    </p:spPr>
                  </p:pic>
                </p:oleObj>
              </mc:Fallback>
            </mc:AlternateContent>
          </a:graphicData>
        </a:graphic>
      </p:graphicFrame>
    </p:spTree>
    <p:extLst>
      <p:ext uri="{BB962C8B-B14F-4D97-AF65-F5344CB8AC3E}">
        <p14:creationId xmlns:p14="http://schemas.microsoft.com/office/powerpoint/2010/main" val="397387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i="1" dirty="0"/>
              <a:t>Vehicle routing problem for Western</a:t>
            </a:r>
            <a:r>
              <a:rPr lang="en-US" i="1" dirty="0"/>
              <a:t> part of North</a:t>
            </a:r>
            <a:r>
              <a:rPr lang="mk-MK" i="1" dirty="0"/>
              <a:t> Macedonia</a:t>
            </a:r>
            <a:br>
              <a:rPr lang="en-US" b="1" dirty="0"/>
            </a:br>
            <a:endParaRPr lang="en-US" dirty="0"/>
          </a:p>
        </p:txBody>
      </p:sp>
      <p:sp>
        <p:nvSpPr>
          <p:cNvPr id="3" name="Content Placeholder 2"/>
          <p:cNvSpPr>
            <a:spLocks noGrp="1"/>
          </p:cNvSpPr>
          <p:nvPr>
            <p:ph idx="1"/>
          </p:nvPr>
        </p:nvSpPr>
        <p:spPr>
          <a:xfrm>
            <a:off x="5691116" y="2160589"/>
            <a:ext cx="3582886" cy="3880773"/>
          </a:xfrm>
        </p:spPr>
        <p:txBody>
          <a:bodyPr>
            <a:normAutofit fontScale="85000" lnSpcReduction="10000"/>
          </a:bodyPr>
          <a:lstStyle/>
          <a:p>
            <a:r>
              <a:rPr lang="en-US" dirty="0"/>
              <a:t>The next route with the greatest distance saving is (8) </a:t>
            </a:r>
            <a:r>
              <a:rPr lang="en-US" dirty="0" err="1"/>
              <a:t>Prilep</a:t>
            </a:r>
            <a:r>
              <a:rPr lang="en-US" dirty="0"/>
              <a:t> to (9) Bitola, if they are neighbors in the route it would be desirable to connect 10 → 9 → 8 → 11 or 11 → 8 → 9 → 10. As the 6,800 units transported so far approach the capacity of the first vehicle (7,000 units), the route of the first vehicle is completed.</a:t>
            </a:r>
          </a:p>
          <a:p>
            <a:r>
              <a:rPr lang="en-US" dirty="0"/>
              <a:t>The next route is (12) </a:t>
            </a:r>
            <a:r>
              <a:rPr lang="en-US" dirty="0" err="1"/>
              <a:t>Gostivar</a:t>
            </a:r>
            <a:r>
              <a:rPr lang="en-US" dirty="0"/>
              <a:t> and (14) </a:t>
            </a:r>
            <a:r>
              <a:rPr lang="en-US" dirty="0" err="1"/>
              <a:t>Kicevo</a:t>
            </a:r>
            <a:r>
              <a:rPr lang="en-US" dirty="0"/>
              <a:t>, which can be connected to the previous route 12 → 13, thus obtaining the desired route 13 → 12 → 14 or 14 → 12 → 13 with 4,000 units.</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32238393"/>
              </p:ext>
            </p:extLst>
          </p:nvPr>
        </p:nvGraphicFramePr>
        <p:xfrm>
          <a:off x="677334" y="2401652"/>
          <a:ext cx="4688709" cy="3639710"/>
        </p:xfrm>
        <a:graphic>
          <a:graphicData uri="http://schemas.openxmlformats.org/presentationml/2006/ole">
            <mc:AlternateContent xmlns:mc="http://schemas.openxmlformats.org/markup-compatibility/2006">
              <mc:Choice xmlns:v="urn:schemas-microsoft-com:vml" Requires="v">
                <p:oleObj spid="_x0000_s22529" r:id="rId3" imgW="8394192" imgH="6537960" progId="Edraw.Document">
                  <p:embed/>
                </p:oleObj>
              </mc:Choice>
              <mc:Fallback>
                <p:oleObj r:id="rId3" imgW="8394192" imgH="6537960" progId="Edraw.Document">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2401652"/>
                        <a:ext cx="4688709" cy="3639710"/>
                      </a:xfrm>
                      <a:prstGeom prst="rect">
                        <a:avLst/>
                      </a:prstGeom>
                      <a:noFill/>
                    </p:spPr>
                  </p:pic>
                </p:oleObj>
              </mc:Fallback>
            </mc:AlternateContent>
          </a:graphicData>
        </a:graphic>
      </p:graphicFrame>
    </p:spTree>
    <p:extLst>
      <p:ext uri="{BB962C8B-B14F-4D97-AF65-F5344CB8AC3E}">
        <p14:creationId xmlns:p14="http://schemas.microsoft.com/office/powerpoint/2010/main" val="384519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defTabSz="457200" rtl="0">
              <a:spcBef>
                <a:spcPct val="0"/>
              </a:spcBef>
            </a:pPr>
            <a:r>
              <a:rPr lang="en-GB" sz="3600" b="1" kern="1200" dirty="0">
                <a:solidFill>
                  <a:schemeClr val="accent1"/>
                </a:solidFill>
                <a:latin typeface="+mj-lt"/>
                <a:ea typeface="+mj-ea"/>
                <a:cs typeface="+mj-cs"/>
              </a:rPr>
              <a:t>STEPS OF THE IMPLEMENTATION PROCESS</a:t>
            </a:r>
            <a:br>
              <a:rPr lang="en-US" sz="2800"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1528549"/>
                <a:ext cx="8596668" cy="4512813"/>
              </a:xfrm>
            </p:spPr>
            <p:txBody>
              <a:bodyPr>
                <a:normAutofit fontScale="55000" lnSpcReduction="20000"/>
              </a:bodyPr>
              <a:lstStyle/>
              <a:p>
                <a:pPr marL="0" indent="0">
                  <a:lnSpc>
                    <a:spcPct val="120000"/>
                  </a:lnSpc>
                  <a:spcBef>
                    <a:spcPts val="0"/>
                  </a:spcBef>
                  <a:buNone/>
                </a:pPr>
                <a:r>
                  <a:rPr lang="en-GB" dirty="0" err="1"/>
                  <a:t>Number_of_Stations</a:t>
                </a:r>
                <a:r>
                  <a:rPr lang="en-GB" dirty="0"/>
                  <a:t> = 12;   %Declaration of the number of stations n = 1;</a:t>
                </a:r>
                <a:endParaRPr lang="en-US" dirty="0"/>
              </a:p>
              <a:p>
                <a:pPr marL="0" indent="0">
                  <a:lnSpc>
                    <a:spcPct val="120000"/>
                  </a:lnSpc>
                  <a:spcBef>
                    <a:spcPts val="0"/>
                  </a:spcBef>
                  <a:buNone/>
                </a:pPr>
                <a:r>
                  <a:rPr lang="en-GB" dirty="0"/>
                  <a:t> </a:t>
                </a:r>
                <a:endParaRPr lang="en-US" dirty="0"/>
              </a:p>
              <a:p>
                <a:pPr marL="0" indent="0">
                  <a:lnSpc>
                    <a:spcPct val="120000"/>
                  </a:lnSpc>
                  <a:spcBef>
                    <a:spcPts val="0"/>
                  </a:spcBef>
                  <a:buNone/>
                </a:pPr>
                <a:r>
                  <a:rPr lang="en-GB" dirty="0" err="1"/>
                  <a:t>Stations_Longitude</a:t>
                </a:r>
                <a:r>
                  <a:rPr lang="en-GB" dirty="0"/>
                  <a:t> = zeros(Number_of_Stations,1);  </a:t>
                </a:r>
                <a:endParaRPr lang="en-US" dirty="0"/>
              </a:p>
              <a:p>
                <a:pPr marL="0" indent="0">
                  <a:lnSpc>
                    <a:spcPct val="120000"/>
                  </a:lnSpc>
                  <a:spcBef>
                    <a:spcPts val="0"/>
                  </a:spcBef>
                  <a:buNone/>
                </a:pPr>
                <a:r>
                  <a:rPr lang="en-GB" dirty="0"/>
                  <a:t> %Allocating x-coordinates </a:t>
                </a:r>
                <a:endParaRPr lang="en-US" dirty="0"/>
              </a:p>
              <a:p>
                <a:pPr marL="0" indent="0">
                  <a:lnSpc>
                    <a:spcPct val="120000"/>
                  </a:lnSpc>
                  <a:spcBef>
                    <a:spcPts val="0"/>
                  </a:spcBef>
                  <a:buNone/>
                </a:pPr>
                <a:r>
                  <a:rPr lang="en-GB" dirty="0" err="1"/>
                  <a:t>Stations_Latitude</a:t>
                </a:r>
                <a:r>
                  <a:rPr lang="en-GB" dirty="0"/>
                  <a:t> = </a:t>
                </a:r>
                <a:r>
                  <a:rPr lang="en-GB" dirty="0" err="1"/>
                  <a:t>Stations_Longitude</a:t>
                </a:r>
                <a:r>
                  <a:rPr lang="en-GB" dirty="0"/>
                  <a:t>; </a:t>
                </a:r>
                <a:endParaRPr lang="en-US" dirty="0"/>
              </a:p>
              <a:p>
                <a:pPr marL="0" indent="0">
                  <a:lnSpc>
                    <a:spcPct val="120000"/>
                  </a:lnSpc>
                  <a:spcBef>
                    <a:spcPts val="0"/>
                  </a:spcBef>
                  <a:buNone/>
                </a:pPr>
                <a:r>
                  <a:rPr lang="en-GB" dirty="0"/>
                  <a:t>%Allocating y-coordinates</a:t>
                </a:r>
                <a:endParaRPr lang="en-US" dirty="0"/>
              </a:p>
              <a:p>
                <a:pPr marL="0" indent="0">
                  <a:lnSpc>
                    <a:spcPct val="120000"/>
                  </a:lnSpc>
                  <a:spcBef>
                    <a:spcPts val="0"/>
                  </a:spcBef>
                  <a:buNone/>
                </a:pPr>
                <a:r>
                  <a:rPr lang="en-GB" dirty="0"/>
                  <a:t> </a:t>
                </a:r>
                <a:endParaRPr lang="en-US" dirty="0"/>
              </a:p>
              <a:p>
                <a:pPr marL="0" indent="0">
                  <a:lnSpc>
                    <a:spcPct val="120000"/>
                  </a:lnSpc>
                  <a:spcBef>
                    <a:spcPts val="0"/>
                  </a:spcBef>
                  <a:buNone/>
                </a:pPr>
                <a:r>
                  <a:rPr lang="en-GB" dirty="0"/>
                  <a:t>%Entering the coordinates of our given Stations</a:t>
                </a:r>
                <a:endParaRPr lang="en-US" dirty="0"/>
              </a:p>
              <a:p>
                <a:pPr marL="0" indent="0">
                  <a:lnSpc>
                    <a:spcPct val="120000"/>
                  </a:lnSpc>
                  <a:spcBef>
                    <a:spcPts val="0"/>
                  </a:spcBef>
                  <a:buNone/>
                </a:pPr>
                <a:r>
                  <a:rPr lang="en-GB" dirty="0"/>
                  <a:t>X = [-5.9206340,-5.839599,-5.824116,-5.809254,-5.9258994,-5.82757,-5.8627424,-5.8350188 …]</a:t>
                </a:r>
                <a:endParaRPr lang="en-US" dirty="0"/>
              </a:p>
              <a:p>
                <a:pPr marL="0" indent="0">
                  <a:lnSpc>
                    <a:spcPct val="120000"/>
                  </a:lnSpc>
                  <a:spcBef>
                    <a:spcPts val="0"/>
                  </a:spcBef>
                  <a:buNone/>
                </a:pPr>
                <a:r>
                  <a:rPr lang="en-GB" dirty="0"/>
                  <a:t>Y=[35.7203120,35.73981,35.754001,35.753916,35.7359144,35.7500991,35.751059,35.7538851…]</a:t>
                </a:r>
                <a:endParaRPr lang="en-US" dirty="0"/>
              </a:p>
              <a:p>
                <a:pPr marL="0" indent="0">
                  <a:lnSpc>
                    <a:spcPct val="120000"/>
                  </a:lnSpc>
                  <a:spcBef>
                    <a:spcPts val="0"/>
                  </a:spcBef>
                  <a:buNone/>
                </a:pPr>
                <a:r>
                  <a:rPr lang="en-GB" dirty="0"/>
                  <a:t> </a:t>
                </a:r>
                <a:endParaRPr lang="en-US" dirty="0"/>
              </a:p>
              <a:p>
                <a:pPr marL="0" indent="0">
                  <a:lnSpc>
                    <a:spcPct val="120000"/>
                  </a:lnSpc>
                  <a:spcBef>
                    <a:spcPts val="0"/>
                  </a:spcBef>
                  <a:buNone/>
                </a:pPr>
                <a:r>
                  <a:rPr lang="en-GB" dirty="0"/>
                  <a:t>%This loop fills the Matrices with the given Stations' coordinates </a:t>
                </a:r>
                <a:r>
                  <a:rPr lang="en-GB" cap="small" dirty="0"/>
                  <a:t> </a:t>
                </a:r>
                <a:r>
                  <a:rPr lang="en-GB" dirty="0"/>
                  <a:t>for </a:t>
                </a:r>
                <a:r>
                  <a:rPr lang="en-GB" dirty="0" err="1"/>
                  <a:t>i</a:t>
                </a:r>
                <a:r>
                  <a:rPr lang="en-GB" dirty="0"/>
                  <a:t>=</a:t>
                </a:r>
                <a:r>
                  <a:rPr lang="en-GB" dirty="0" err="1"/>
                  <a:t>l:Number_of_Stations</a:t>
                </a:r>
                <a:endParaRPr lang="en-US" dirty="0"/>
              </a:p>
              <a:p>
                <a:pPr marL="0" indent="0">
                  <a:lnSpc>
                    <a:spcPct val="120000"/>
                  </a:lnSpc>
                  <a:spcBef>
                    <a:spcPts val="0"/>
                  </a:spcBef>
                  <a:buNone/>
                </a:pPr>
                <a:r>
                  <a:rPr lang="en-GB" dirty="0" err="1"/>
                  <a:t>Stations_longitude</a:t>
                </a:r>
                <a:r>
                  <a:rPr lang="en-GB" dirty="0"/>
                  <a:t>(</a:t>
                </a:r>
                <a:r>
                  <a:rPr lang="en-GB" dirty="0" err="1"/>
                  <a:t>i</a:t>
                </a:r>
                <a:r>
                  <a:rPr lang="en-GB" dirty="0"/>
                  <a:t>)=X(</a:t>
                </a:r>
                <a:r>
                  <a:rPr lang="en-GB" dirty="0" err="1"/>
                  <a:t>i</a:t>
                </a:r>
                <a:r>
                  <a:rPr lang="en-GB" dirty="0"/>
                  <a:t>); </a:t>
                </a:r>
                <a:r>
                  <a:rPr lang="en-GB" cap="small" dirty="0" err="1"/>
                  <a:t>stations^latitutde</a:t>
                </a:r>
                <a:r>
                  <a:rPr lang="en-GB" dirty="0"/>
                  <a:t>(</a:t>
                </a:r>
                <a:r>
                  <a:rPr lang="en-GB" dirty="0" err="1"/>
                  <a:t>i</a:t>
                </a:r>
                <a:r>
                  <a:rPr lang="en-GB" dirty="0"/>
                  <a:t>)=Y(</a:t>
                </a:r>
                <a:r>
                  <a:rPr lang="en-GB" dirty="0" err="1"/>
                  <a:t>i</a:t>
                </a:r>
                <a:r>
                  <a:rPr lang="en-GB" dirty="0"/>
                  <a:t>);</a:t>
                </a:r>
                <a:endParaRPr lang="en-US" dirty="0"/>
              </a:p>
              <a:p>
                <a:pPr marL="0" indent="0">
                  <a:lnSpc>
                    <a:spcPct val="120000"/>
                  </a:lnSpc>
                  <a:spcBef>
                    <a:spcPts val="0"/>
                  </a:spcBef>
                  <a:buNone/>
                </a:pPr>
                <a:r>
                  <a:rPr lang="en-GB" dirty="0"/>
                  <a:t>end</a:t>
                </a:r>
                <a:endParaRPr lang="en-US" dirty="0"/>
              </a:p>
              <a:p>
                <a:pPr marL="0" indent="0">
                  <a:lnSpc>
                    <a:spcPct val="120000"/>
                  </a:lnSpc>
                  <a:spcBef>
                    <a:spcPts val="0"/>
                  </a:spcBef>
                  <a:buNone/>
                </a:pPr>
                <a:endParaRPr lang="en-GB" dirty="0"/>
              </a:p>
              <a:p>
                <a:pPr marL="0" indent="0">
                  <a:lnSpc>
                    <a:spcPct val="120000"/>
                  </a:lnSpc>
                  <a:spcBef>
                    <a:spcPts val="0"/>
                  </a:spcBef>
                  <a:buNone/>
                </a:pPr>
                <a:r>
                  <a:rPr lang="en-US" dirty="0"/>
                  <a:t>Moving forward, we need to determine the possible paths, what I mean by this is the possible ways of selecting 2 stations from the 12 given stations. Since this is a combination, we have: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𝑛</m:t>
                        </m:r>
                      </m:sub>
                      <m:sup>
                        <m:r>
                          <a:rPr lang="en-US" i="1">
                            <a:latin typeface="Cambria Math" panose="02040503050406030204" pitchFamily="18" charset="0"/>
                          </a:rPr>
                          <m:t>𝑘</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r>
                          <a:rPr lang="en-US" i="1">
                            <a:latin typeface="Cambria Math" panose="02040503050406030204" pitchFamily="18" charset="0"/>
                          </a:rPr>
                          <m:t>𝑘</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den>
                    </m:f>
                  </m:oMath>
                </a14:m>
                <a:r>
                  <a:rPr lang="en-US" dirty="0"/>
                  <a:t>. With n=12 stations and k=2, we get 28 possible combinations between 2 stations (1-2, 1-3, 1-4…) Next, the distance between all the possible paths is calculated using the </a:t>
                </a:r>
                <a:r>
                  <a:rPr lang="en-US" dirty="0" err="1"/>
                  <a:t>hypot</a:t>
                </a:r>
                <a:r>
                  <a:rPr lang="en-US" dirty="0"/>
                  <a:t> function as follows:</a:t>
                </a:r>
              </a:p>
              <a:p>
                <a:pPr marL="0" indent="0">
                  <a:lnSpc>
                    <a:spcPct val="120000"/>
                  </a:lnSpc>
                  <a:spcBef>
                    <a:spcPts val="0"/>
                  </a:spcBef>
                  <a:buNone/>
                </a:pPr>
                <a:endParaRPr lang="en-GB" dirty="0"/>
              </a:p>
              <a:p>
                <a:pPr marL="0" indent="0">
                  <a:lnSpc>
                    <a:spcPct val="120000"/>
                  </a:lnSpc>
                  <a:spcBef>
                    <a:spcPts val="0"/>
                  </a:spcBef>
                  <a:buNone/>
                </a:pPr>
                <a:r>
                  <a:rPr lang="en-GB" dirty="0" err="1"/>
                  <a:t>Possible_paths</a:t>
                </a:r>
                <a:r>
                  <a:rPr lang="en-GB" dirty="0"/>
                  <a:t>=</a:t>
                </a:r>
                <a:r>
                  <a:rPr lang="en-GB" dirty="0" err="1"/>
                  <a:t>nchoosek</a:t>
                </a:r>
                <a:r>
                  <a:rPr lang="en-GB" dirty="0"/>
                  <a:t>(</a:t>
                </a:r>
                <a:r>
                  <a:rPr lang="en-GB" dirty="0" err="1"/>
                  <a:t>l:Number_of_Stations</a:t>
                </a:r>
                <a:r>
                  <a:rPr lang="en-GB" dirty="0"/>
                  <a:t>(2); %Possible Combinations of 2 selected stations </a:t>
                </a:r>
                <a:endParaRPr lang="en-US" dirty="0"/>
              </a:p>
              <a:p>
                <a:pPr marL="0" indent="0">
                  <a:lnSpc>
                    <a:spcPct val="120000"/>
                  </a:lnSpc>
                  <a:spcBef>
                    <a:spcPts val="0"/>
                  </a:spcBef>
                  <a:buNone/>
                </a:pPr>
                <a:r>
                  <a:rPr lang="en-GB" dirty="0"/>
                  <a:t>display (</a:t>
                </a:r>
                <a:r>
                  <a:rPr lang="en-GB" dirty="0" err="1"/>
                  <a:t>Possible_paths</a:t>
                </a:r>
                <a:r>
                  <a:rPr lang="en-GB" dirty="0"/>
                  <a:t>)</a:t>
                </a:r>
                <a:endParaRPr lang="en-US" dirty="0"/>
              </a:p>
              <a:p>
                <a:pPr marL="0" indent="0">
                  <a:lnSpc>
                    <a:spcPct val="120000"/>
                  </a:lnSpc>
                  <a:spcBef>
                    <a:spcPts val="0"/>
                  </a:spcBef>
                  <a:buNone/>
                </a:pPr>
                <a:r>
                  <a:rPr lang="en-GB" dirty="0"/>
                  <a:t>%Distances calculation</a:t>
                </a:r>
                <a:endParaRPr lang="en-US" dirty="0"/>
              </a:p>
              <a:p>
                <a:pPr marL="0" indent="0">
                  <a:lnSpc>
                    <a:spcPct val="120000"/>
                  </a:lnSpc>
                  <a:spcBef>
                    <a:spcPts val="0"/>
                  </a:spcBef>
                  <a:buNone/>
                </a:pPr>
                <a:r>
                  <a:rPr lang="en-GB" dirty="0" err="1"/>
                  <a:t>Euclidean_distance</a:t>
                </a:r>
                <a:r>
                  <a:rPr lang="en-GB" dirty="0"/>
                  <a:t> - </a:t>
                </a:r>
                <a:r>
                  <a:rPr lang="en-GB" dirty="0" err="1"/>
                  <a:t>hypot</a:t>
                </a:r>
                <a:r>
                  <a:rPr lang="en-GB" dirty="0"/>
                  <a:t>(</a:t>
                </a:r>
                <a:r>
                  <a:rPr lang="en-GB" dirty="0" err="1"/>
                  <a:t>Stations_latitutde</a:t>
                </a:r>
                <a:r>
                  <a:rPr lang="en-GB" dirty="0"/>
                  <a:t>(</a:t>
                </a:r>
                <a:r>
                  <a:rPr lang="en-GB" dirty="0" err="1"/>
                  <a:t>Possible_paths</a:t>
                </a:r>
                <a:r>
                  <a:rPr lang="en-GB" dirty="0"/>
                  <a:t>(:,D) - </a:t>
                </a:r>
                <a:r>
                  <a:rPr lang="en-GB" dirty="0" err="1"/>
                  <a:t>Stations_latitutde</a:t>
                </a:r>
                <a:r>
                  <a:rPr lang="en-GB" dirty="0"/>
                  <a:t>(</a:t>
                </a:r>
                <a:r>
                  <a:rPr lang="en-GB" dirty="0" err="1"/>
                  <a:t>Possible_paths</a:t>
                </a:r>
                <a:r>
                  <a:rPr lang="en-GB" dirty="0"/>
                  <a:t>(:,2)),</a:t>
                </a:r>
                <a:endParaRPr lang="en-US" dirty="0"/>
              </a:p>
              <a:p>
                <a:pPr marL="0" indent="0">
                  <a:lnSpc>
                    <a:spcPct val="120000"/>
                  </a:lnSpc>
                  <a:spcBef>
                    <a:spcPts val="0"/>
                  </a:spcBef>
                  <a:buNone/>
                </a:pPr>
                <a:r>
                  <a:rPr lang="en-GB" dirty="0" err="1"/>
                  <a:t>Stations_longitude</a:t>
                </a:r>
                <a:r>
                  <a:rPr lang="en-GB" dirty="0"/>
                  <a:t>(</a:t>
                </a:r>
                <a:r>
                  <a:rPr lang="en-GB" dirty="0" err="1"/>
                  <a:t>Possible_paths</a:t>
                </a:r>
                <a:r>
                  <a:rPr lang="en-GB" dirty="0"/>
                  <a:t>(:,D) - </a:t>
                </a:r>
                <a:r>
                  <a:rPr lang="en-GB" dirty="0" err="1"/>
                  <a:t>Stations_longitude</a:t>
                </a:r>
                <a:r>
                  <a:rPr lang="en-GB" dirty="0"/>
                  <a:t>(</a:t>
                </a:r>
                <a:r>
                  <a:rPr lang="en-GB" dirty="0" err="1"/>
                  <a:t>Possible_paths</a:t>
                </a:r>
                <a:r>
                  <a:rPr lang="en-GB" dirty="0"/>
                  <a:t>(:,2)));</a:t>
                </a:r>
                <a:endParaRPr lang="en-US" dirty="0"/>
              </a:p>
              <a:p>
                <a:pPr marL="0" indent="0">
                  <a:lnSpc>
                    <a:spcPct val="120000"/>
                  </a:lnSpc>
                  <a:spcBef>
                    <a:spcPts val="0"/>
                  </a:spcBef>
                  <a:buNone/>
                </a:pPr>
                <a:r>
                  <a:rPr lang="en-GB" dirty="0" err="1"/>
                  <a:t>len</a:t>
                </a:r>
                <a:r>
                  <a:rPr lang="en-GB" dirty="0"/>
                  <a:t> = length(</a:t>
                </a:r>
                <a:r>
                  <a:rPr lang="en-GB" dirty="0" err="1"/>
                  <a:t>Euclidean_distance</a:t>
                </a:r>
                <a:r>
                  <a:rPr lang="en-GB" dirty="0"/>
                  <a:t>);</a:t>
                </a:r>
                <a:endParaRPr lang="en-US" dirty="0"/>
              </a:p>
              <a:p>
                <a:pPr marL="0" indent="0">
                  <a:lnSpc>
                    <a:spcPct val="120000"/>
                  </a:lnSpc>
                  <a:spcBef>
                    <a:spcPts val="0"/>
                  </a:spcBef>
                  <a:buNone/>
                </a:pPr>
                <a:r>
                  <a:rPr lang="en-GB" dirty="0"/>
                  <a:t>display(</a:t>
                </a:r>
                <a:r>
                  <a:rPr lang="en-GB" dirty="0" err="1"/>
                  <a:t>Euclidean_distance</a:t>
                </a:r>
                <a:r>
                  <a:rPr lang="en-GB" dirty="0"/>
                  <a:t>) </a:t>
                </a:r>
                <a:endParaRPr lang="en-US" dirty="0"/>
              </a:p>
              <a:p>
                <a:pPr marL="0" indent="0">
                  <a:lnSpc>
                    <a:spcPct val="12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1528549"/>
                <a:ext cx="8596668" cy="45128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420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RESULTS AND CONCLUSION</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total length of the optimal route generated and with the following route in order:</a:t>
            </a:r>
          </a:p>
          <a:p>
            <a:r>
              <a:rPr lang="mk-MK" dirty="0"/>
              <a:t>Looking at the solutions for routing the vehicle in </a:t>
            </a:r>
            <a:r>
              <a:rPr lang="mk-MK" b="1" dirty="0"/>
              <a:t>Eastern Macedonia </a:t>
            </a:r>
            <a:r>
              <a:rPr lang="mk-MK" dirty="0"/>
              <a:t>I can create a complete tour 1 → 2 → 4 → 5 → 7 → 6 → 3 → 1 whose length is 535 km. Since this method does not always give the optimal value of the tour, I reviewed the network again with the help of a software tool and found a better tour, such as 1 → 4 → 6 → 7 → 5 → 3 → 2 → 1. The total distance of this tour is 461 km, compared to the previous one of 535 km, or a difference of 48 km.</a:t>
            </a:r>
            <a:endParaRPr lang="en-US" dirty="0"/>
          </a:p>
          <a:p>
            <a:r>
              <a:rPr lang="mk-MK" dirty="0"/>
              <a:t>Looking at the solutions for routing the vehicle in </a:t>
            </a:r>
            <a:r>
              <a:rPr lang="mk-MK" b="1" dirty="0"/>
              <a:t>Western Macedonia </a:t>
            </a:r>
            <a:r>
              <a:rPr lang="mk-MK" dirty="0"/>
              <a:t>I can create a complete tour 1 → 13 → 12 → 14 → 10 → 9 → 8 → 11 → 1 whose length is 479 km. Since this method does not always give the optimal tour value, I reviewed the network again and found a better tour, such as 1 → 13 → 12 → 14 → 10 → 9 → 11 → 8 → 1. The total distance of this tour is 456 km, compared to the previous one of 479 km, or a difference of 23 km</a:t>
            </a:r>
            <a:endParaRPr lang="en-US" dirty="0"/>
          </a:p>
        </p:txBody>
      </p:sp>
    </p:spTree>
    <p:extLst>
      <p:ext uri="{BB962C8B-B14F-4D97-AF65-F5344CB8AC3E}">
        <p14:creationId xmlns:p14="http://schemas.microsoft.com/office/powerpoint/2010/main" val="15431161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TotalTime>
  <Words>736</Words>
  <Application>Microsoft Office PowerPoint</Application>
  <PresentationFormat>Widescreen</PresentationFormat>
  <Paragraphs>105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Facet</vt:lpstr>
      <vt:lpstr>VEHICLE ROUTING PROBLEM WITH DISTANCE CONSTRAINTS AND CLUSTERING USING MATLAB</vt:lpstr>
      <vt:lpstr>Abstract</vt:lpstr>
      <vt:lpstr>Vehicle Routing Problem (VRP) </vt:lpstr>
      <vt:lpstr>Vehicle routing problem for Eastern part of North Macedonia</vt:lpstr>
      <vt:lpstr>Vehicle routing problem for Western part of North Macedonia </vt:lpstr>
      <vt:lpstr>STEPS OF THE IMPLEMENTATION PROCESS </vt:lpstr>
      <vt:lpstr>RESULTS AND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ROUTING PROBLEM WITH DISTANCE CONSTRAINTS AND CLUSTERING USING MATLAB</dc:title>
  <dc:creator>Krstev Dejan</dc:creator>
  <cp:lastModifiedBy>Krstev Dejan</cp:lastModifiedBy>
  <cp:revision>3</cp:revision>
  <dcterms:created xsi:type="dcterms:W3CDTF">2021-11-23T09:54:43Z</dcterms:created>
  <dcterms:modified xsi:type="dcterms:W3CDTF">2021-11-23T15:46:07Z</dcterms:modified>
</cp:coreProperties>
</file>