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1" r:id="rId1"/>
  </p:sldMasterIdLst>
  <p:notesMasterIdLst>
    <p:notesMasterId r:id="rId17"/>
  </p:notesMasterIdLst>
  <p:sldIdLst>
    <p:sldId id="268"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90"/>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13B96-E349-2141-8010-0772848E90D1}" type="datetimeFigureOut">
              <a:rPr lang="en-RS" smtClean="0"/>
              <a:t>23.11.21.</a:t>
            </a:fld>
            <a:endParaRPr lang="e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CD974-E184-4C4D-9B55-52EA24062D6D}" type="slidenum">
              <a:rPr lang="en-RS" smtClean="0"/>
              <a:t>‹#›</a:t>
            </a:fld>
            <a:endParaRPr lang="en-RS"/>
          </a:p>
        </p:txBody>
      </p:sp>
    </p:spTree>
    <p:extLst>
      <p:ext uri="{BB962C8B-B14F-4D97-AF65-F5344CB8AC3E}">
        <p14:creationId xmlns:p14="http://schemas.microsoft.com/office/powerpoint/2010/main" val="286845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val="117145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5124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6340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0640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9272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517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1624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6226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9089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3663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2930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1EAACC7-3B3F-47D1-959A-EF58926E955E}"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0500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1EAACC7-3B3F-47D1-959A-EF58926E955E}"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29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1EAACC7-3B3F-47D1-959A-EF58926E955E}" type="datetimeFigureOut">
              <a:rPr lang="en-US" smtClean="0"/>
              <a:t>11/23/21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0894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ACC7-3B3F-47D1-959A-EF58926E955E}" type="datetimeFigureOut">
              <a:rPr lang="en-US" smtClean="0"/>
              <a:t>11/23/21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1957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3441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
        <p:nvSpPr>
          <p:cNvPr id="5" name="Date Placeholder 4"/>
          <p:cNvSpPr>
            <a:spLocks noGrp="1"/>
          </p:cNvSpPr>
          <p:nvPr>
            <p:ph type="dt" sz="half" idx="10"/>
          </p:nvPr>
        </p:nvSpPr>
        <p:spPr/>
        <p:txBody>
          <a:bodyPr/>
          <a:lstStyle/>
          <a:p>
            <a:fld id="{11EAACC7-3B3F-47D1-959A-EF58926E955E}" type="datetimeFigureOut">
              <a:rPr lang="en-US" smtClean="0"/>
              <a:t>11/23/21</a:t>
            </a:fld>
            <a:endParaRPr lang="en-US"/>
          </a:p>
        </p:txBody>
      </p:sp>
    </p:spTree>
    <p:extLst>
      <p:ext uri="{BB962C8B-B14F-4D97-AF65-F5344CB8AC3E}">
        <p14:creationId xmlns:p14="http://schemas.microsoft.com/office/powerpoint/2010/main" val="124221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EAACC7-3B3F-47D1-959A-EF58926E955E}" type="datetimeFigureOut">
              <a:rPr lang="en-US" smtClean="0"/>
              <a:t>11/23/21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59928852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blurred public library with bookshelves">
            <a:extLst>
              <a:ext uri="{FF2B5EF4-FFF2-40B4-BE49-F238E27FC236}">
                <a16:creationId xmlns:a16="http://schemas.microsoft.com/office/drawing/2014/main" id="{4B774CB4-EDD0-4792-BD85-19925526CB67}"/>
              </a:ext>
            </a:extLst>
          </p:cNvPr>
          <p:cNvPicPr>
            <a:picLocks noChangeAspect="1"/>
          </p:cNvPicPr>
          <p:nvPr/>
        </p:nvPicPr>
        <p:blipFill rotWithShape="1">
          <a:blip r:embed="rId3"/>
          <a:srcRect l="14082" r="3340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3887839" cy="2372168"/>
          </a:xfrm>
        </p:spPr>
        <p:txBody>
          <a:bodyPr vert="horz" lIns="91440" tIns="45720" rIns="91440" bIns="45720" rtlCol="0" anchor="b">
            <a:normAutofit/>
          </a:bodyPr>
          <a:lstStyle/>
          <a:p>
            <a:pPr>
              <a:lnSpc>
                <a:spcPct val="90000"/>
              </a:lnSpc>
            </a:pPr>
            <a:r>
              <a:rPr lang="en-US" sz="3800" dirty="0"/>
              <a:t>﻿Importance of Learning SOA in Modern GIS Lectures</a:t>
            </a:r>
          </a:p>
        </p:txBody>
      </p:sp>
      <p:sp>
        <p:nvSpPr>
          <p:cNvPr id="3" name="Subtitle 2"/>
          <p:cNvSpPr>
            <a:spLocks noGrp="1"/>
          </p:cNvSpPr>
          <p:nvPr>
            <p:ph type="subTitle" idx="1"/>
          </p:nvPr>
        </p:nvSpPr>
        <p:spPr>
          <a:xfrm>
            <a:off x="4752080" y="4050833"/>
            <a:ext cx="5159203" cy="1446718"/>
          </a:xfrm>
        </p:spPr>
        <p:txBody>
          <a:bodyPr vert="horz" lIns="91440" tIns="45720" rIns="91440" bIns="45720" rtlCol="0" anchor="t">
            <a:noAutofit/>
          </a:bodyPr>
          <a:lstStyle/>
          <a:p>
            <a:pPr>
              <a:lnSpc>
                <a:spcPct val="90000"/>
              </a:lnSpc>
            </a:pPr>
            <a:r>
              <a:rPr lang="en-US" sz="1100" dirty="0"/>
              <a:t>﻿</a:t>
            </a:r>
            <a:r>
              <a:rPr lang="en-US" sz="1100" dirty="0" err="1"/>
              <a:t>Dubravka</a:t>
            </a:r>
            <a:r>
              <a:rPr lang="en-US" sz="1100" dirty="0"/>
              <a:t> </a:t>
            </a:r>
            <a:r>
              <a:rPr lang="en-US" sz="1100" dirty="0" err="1"/>
              <a:t>Sladić</a:t>
            </a:r>
            <a:r>
              <a:rPr lang="en-US" sz="1100" dirty="0"/>
              <a:t>*, Aleksandra </a:t>
            </a:r>
            <a:r>
              <a:rPr lang="en-US" sz="1100" dirty="0" err="1"/>
              <a:t>Radulović</a:t>
            </a:r>
            <a:r>
              <a:rPr lang="en-US" sz="1100" dirty="0"/>
              <a:t>*, Miroslav </a:t>
            </a:r>
            <a:r>
              <a:rPr lang="en-US" sz="1100" dirty="0" err="1"/>
              <a:t>Zarić</a:t>
            </a:r>
            <a:r>
              <a:rPr lang="en-US" sz="1100" dirty="0"/>
              <a:t>* and </a:t>
            </a:r>
            <a:r>
              <a:rPr lang="en-US" sz="1100" dirty="0" err="1"/>
              <a:t>Branko</a:t>
            </a:r>
            <a:r>
              <a:rPr lang="en-US" sz="1100" dirty="0"/>
              <a:t> </a:t>
            </a:r>
            <a:r>
              <a:rPr lang="en-US" sz="1100" dirty="0" err="1"/>
              <a:t>Markoski</a:t>
            </a:r>
            <a:r>
              <a:rPr lang="en-US" sz="1100" dirty="0"/>
              <a:t>** </a:t>
            </a:r>
          </a:p>
          <a:p>
            <a:pPr>
              <a:lnSpc>
                <a:spcPct val="90000"/>
              </a:lnSpc>
            </a:pPr>
            <a:r>
              <a:rPr lang="en-US" sz="1100" dirty="0"/>
              <a:t>* University of Novi Sad, Faculty of Technical Sciences, Novi Sad, Serbia</a:t>
            </a:r>
          </a:p>
          <a:p>
            <a:pPr>
              <a:lnSpc>
                <a:spcPct val="90000"/>
              </a:lnSpc>
            </a:pPr>
            <a:r>
              <a:rPr lang="en-US" sz="1100" dirty="0"/>
              <a:t>** University of Novi Sad/Technical Faculty Mihajlo Pupin, </a:t>
            </a:r>
            <a:r>
              <a:rPr lang="en-US" sz="1100" dirty="0" err="1"/>
              <a:t>Zrenjanin</a:t>
            </a:r>
            <a:r>
              <a:rPr lang="en-US" sz="1100" dirty="0"/>
              <a:t>, Serbia</a:t>
            </a:r>
          </a:p>
          <a:p>
            <a:pPr>
              <a:lnSpc>
                <a:spcPct val="90000"/>
              </a:lnSpc>
            </a:pPr>
            <a:r>
              <a:rPr lang="en-US" sz="1100" dirty="0"/>
              <a:t>{</a:t>
            </a:r>
            <a:r>
              <a:rPr lang="en-US" sz="1100" dirty="0" err="1"/>
              <a:t>dudab</a:t>
            </a:r>
            <a:r>
              <a:rPr lang="en-US" sz="1100" dirty="0"/>
              <a:t>, </a:t>
            </a:r>
            <a:r>
              <a:rPr lang="en-US" sz="1100" dirty="0" err="1"/>
              <a:t>sanjica</a:t>
            </a:r>
            <a:r>
              <a:rPr lang="en-US" sz="1100" dirty="0"/>
              <a:t>, </a:t>
            </a:r>
            <a:r>
              <a:rPr lang="en-US" sz="1100" dirty="0" err="1"/>
              <a:t>miroslavzaric</a:t>
            </a:r>
            <a:r>
              <a:rPr lang="en-US" sz="1100" dirty="0"/>
              <a:t>, </a:t>
            </a:r>
            <a:r>
              <a:rPr lang="en-US" sz="1100" dirty="0" err="1"/>
              <a:t>markoni</a:t>
            </a:r>
            <a:r>
              <a:rPr lang="en-US" sz="1100" dirty="0"/>
              <a:t>}@</a:t>
            </a:r>
            <a:r>
              <a:rPr lang="en-US" sz="1100" dirty="0" err="1"/>
              <a:t>uns.ac.rs</a:t>
            </a:r>
            <a:endParaRPr lang="en-US" sz="1100" dirty="0"/>
          </a:p>
        </p:txBody>
      </p:sp>
      <p:sp>
        <p:nvSpPr>
          <p:cNvPr id="4" name="Rectangle 3"/>
          <p:cNvSpPr/>
          <p:nvPr/>
        </p:nvSpPr>
        <p:spPr>
          <a:xfrm>
            <a:off x="7434783" y="5729499"/>
            <a:ext cx="4953000" cy="738664"/>
          </a:xfrm>
          <a:prstGeom prst="rect">
            <a:avLst/>
          </a:prstGeom>
        </p:spPr>
        <p:txBody>
          <a:bodyPr>
            <a:spAutoFit/>
          </a:bodyPr>
          <a:lstStyle/>
          <a:p>
            <a:pPr>
              <a:spcAft>
                <a:spcPts val="600"/>
              </a:spcAft>
            </a:pPr>
            <a:r>
              <a:rPr lang="en-US" sz="1400" b="1" dirty="0">
                <a:solidFill>
                  <a:schemeClr val="bg1">
                    <a:lumMod val="50000"/>
                  </a:schemeClr>
                </a:solidFill>
                <a:latin typeface="Arial" panose="020B0604020202020204" pitchFamily="34" charset="0"/>
              </a:rPr>
              <a:t>INTERNATIONAL CONFERENCE "INFORMATION TECHNOLOGY AND EDUCATION DEVELOPMENT" - ITRO 2021   </a:t>
            </a:r>
            <a:endParaRPr lang="en-US" sz="1400" dirty="0">
              <a:solidFill>
                <a:schemeClr val="bg1">
                  <a:lumMod val="50000"/>
                </a:schemeClr>
              </a:solidFill>
            </a:endParaRP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A4GEO Back-end development and Rest services</a:t>
            </a:r>
          </a:p>
        </p:txBody>
      </p:sp>
      <p:sp>
        <p:nvSpPr>
          <p:cNvPr id="3" name="Content Placeholder 2"/>
          <p:cNvSpPr>
            <a:spLocks noGrp="1"/>
          </p:cNvSpPr>
          <p:nvPr>
            <p:ph idx="1"/>
          </p:nvPr>
        </p:nvSpPr>
        <p:spPr/>
        <p:txBody>
          <a:bodyPr>
            <a:normAutofit lnSpcReduction="10000"/>
          </a:bodyPr>
          <a:lstStyle/>
          <a:p>
            <a:r>
              <a:rPr lang="en-US" dirty="0"/>
              <a:t>A4GEO project uses two different solutions for the back-end development. </a:t>
            </a:r>
            <a:endParaRPr lang="sr-Latn-RS" dirty="0"/>
          </a:p>
          <a:p>
            <a:pPr lvl="1"/>
            <a:r>
              <a:rPr lang="sr-Latn-RS" dirty="0"/>
              <a:t>Geoserver – geospatial data</a:t>
            </a:r>
          </a:p>
          <a:p>
            <a:pPr lvl="1"/>
            <a:r>
              <a:rPr lang="sr-Latn-RS" dirty="0"/>
              <a:t>Spring Boot – alphanumeric data</a:t>
            </a:r>
          </a:p>
          <a:p>
            <a:r>
              <a:rPr lang="en-US" dirty="0"/>
              <a:t>To access and visualize geospatial data of cadastral maps an open-source solution </a:t>
            </a:r>
            <a:r>
              <a:rPr lang="en-US" dirty="0" err="1"/>
              <a:t>GeoServer</a:t>
            </a:r>
            <a:r>
              <a:rPr lang="en-US" dirty="0"/>
              <a:t> is used. It is used to deliver geospatial data through WMS and WFS interface. </a:t>
            </a:r>
            <a:endParaRPr lang="sr-Latn-RS" dirty="0"/>
          </a:p>
          <a:p>
            <a:r>
              <a:rPr lang="en-US" dirty="0" err="1"/>
              <a:t>GeoServer</a:t>
            </a:r>
            <a:r>
              <a:rPr lang="en-US" dirty="0"/>
              <a:t> is an open-source server for exchanging geospatial data which publishes data from all important spatial data sources using open standards. It supports OGC WMS, WFS, WCS open standards. Its main goal is interoperability.</a:t>
            </a:r>
          </a:p>
          <a:p>
            <a:r>
              <a:rPr lang="en-US" dirty="0"/>
              <a:t>Alphanumeric data is accessed through Rest services developed in Spring Boot environment. </a:t>
            </a:r>
          </a:p>
        </p:txBody>
      </p:sp>
      <p:sp>
        <p:nvSpPr>
          <p:cNvPr id="4" name="Slide Number Placeholder 3"/>
          <p:cNvSpPr>
            <a:spLocks noGrp="1"/>
          </p:cNvSpPr>
          <p:nvPr>
            <p:ph type="sldNum" sz="quarter" idx="12"/>
          </p:nvPr>
        </p:nvSpPr>
        <p:spPr/>
        <p:txBody>
          <a:bodyPr/>
          <a:lstStyle/>
          <a:p>
            <a:fld id="{0FF54DE5-C571-48E8-A5BC-B369434E2F44}" type="slidenum">
              <a:rPr lang="en-US" smtClean="0"/>
              <a:pPr/>
              <a:t>10</a:t>
            </a:fld>
            <a:endParaRPr lang="en-US"/>
          </a:p>
        </p:txBody>
      </p:sp>
    </p:spTree>
    <p:extLst>
      <p:ext uri="{BB962C8B-B14F-4D97-AF65-F5344CB8AC3E}">
        <p14:creationId xmlns:p14="http://schemas.microsoft.com/office/powerpoint/2010/main" val="1567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A4GEO Frontend</a:t>
            </a:r>
          </a:p>
        </p:txBody>
      </p:sp>
      <p:sp>
        <p:nvSpPr>
          <p:cNvPr id="3" name="Content Placeholder 2"/>
          <p:cNvSpPr>
            <a:spLocks noGrp="1"/>
          </p:cNvSpPr>
          <p:nvPr>
            <p:ph idx="1"/>
          </p:nvPr>
        </p:nvSpPr>
        <p:spPr/>
        <p:txBody>
          <a:bodyPr>
            <a:normAutofit/>
          </a:bodyPr>
          <a:lstStyle/>
          <a:p>
            <a:r>
              <a:rPr lang="en-US" dirty="0"/>
              <a:t>A4GEO frontend is developed in an Angular framework.</a:t>
            </a:r>
            <a:endParaRPr lang="sr-Latn-RS" dirty="0"/>
          </a:p>
          <a:p>
            <a:r>
              <a:rPr lang="en-US" dirty="0"/>
              <a:t>Angular Material consists of a set of components that implement common patterns of user interaction according to the Material Design specification. It consists of the common graphical user interface elements such as menu, button, table, data entry forms, </a:t>
            </a:r>
            <a:r>
              <a:rPr lang="en-US" dirty="0" err="1"/>
              <a:t>etc</a:t>
            </a:r>
            <a:r>
              <a:rPr lang="sr-Latn-RS" dirty="0"/>
              <a:t>.</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11</a:t>
            </a:fld>
            <a:endParaRPr lang="en-US"/>
          </a:p>
        </p:txBody>
      </p:sp>
      <p:pic>
        <p:nvPicPr>
          <p:cNvPr id="1026" name="Content Placeholder 4" descr="Graphical user interface, application&#10;&#10;Description automatically generated"/>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531" y="4021132"/>
            <a:ext cx="3324814" cy="202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6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A4GEO Frontend</a:t>
            </a:r>
            <a:r>
              <a:rPr lang="sr-Latn-RS" dirty="0"/>
              <a:t> – geoportal </a:t>
            </a:r>
            <a:endParaRPr lang="en-US" dirty="0"/>
          </a:p>
        </p:txBody>
      </p:sp>
      <p:sp>
        <p:nvSpPr>
          <p:cNvPr id="3" name="Content Placeholder 2"/>
          <p:cNvSpPr>
            <a:spLocks noGrp="1"/>
          </p:cNvSpPr>
          <p:nvPr>
            <p:ph idx="1"/>
          </p:nvPr>
        </p:nvSpPr>
        <p:spPr/>
        <p:txBody>
          <a:bodyPr>
            <a:normAutofit/>
          </a:bodyPr>
          <a:lstStyle/>
          <a:p>
            <a:r>
              <a:rPr lang="en-US" dirty="0"/>
              <a:t>Geoportal is realized using </a:t>
            </a:r>
            <a:r>
              <a:rPr lang="en-US" dirty="0" err="1"/>
              <a:t>OpenLayers</a:t>
            </a:r>
            <a:r>
              <a:rPr lang="en-US" dirty="0"/>
              <a:t> an open-source JavaScript library for working with geospatial data. </a:t>
            </a:r>
            <a:endParaRPr lang="sr-Latn-RS" dirty="0"/>
          </a:p>
          <a:p>
            <a:r>
              <a:rPr lang="en-US" dirty="0" err="1"/>
              <a:t>OpenLayers</a:t>
            </a:r>
            <a:r>
              <a:rPr lang="en-US" dirty="0"/>
              <a:t> can display raster maps, vector data and markers loaded from any source. </a:t>
            </a:r>
            <a:endParaRPr lang="sr-Latn-RS" dirty="0"/>
          </a:p>
          <a:p>
            <a:r>
              <a:rPr lang="en-US" dirty="0"/>
              <a:t>It was developed with the aim of promoting the use of geospatial information of all kinds. </a:t>
            </a:r>
            <a:endParaRPr lang="sr-Latn-RS" dirty="0"/>
          </a:p>
          <a:p>
            <a:r>
              <a:rPr lang="en-US" dirty="0"/>
              <a:t>It uses </a:t>
            </a:r>
            <a:r>
              <a:rPr lang="en-US" dirty="0" err="1"/>
              <a:t>Geoserver</a:t>
            </a:r>
            <a:r>
              <a:rPr lang="en-US" dirty="0"/>
              <a:t> as a backend to retrieve and display data in OGC WMS, WFS and WCS format. </a:t>
            </a:r>
            <a:endParaRPr lang="sr-Latn-RS" dirty="0"/>
          </a:p>
          <a:p>
            <a:endParaRPr lang="sr-Latn-RS"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12</a:t>
            </a:fld>
            <a:endParaRPr lang="en-US"/>
          </a:p>
        </p:txBody>
      </p:sp>
    </p:spTree>
    <p:extLst>
      <p:ext uri="{BB962C8B-B14F-4D97-AF65-F5344CB8AC3E}">
        <p14:creationId xmlns:p14="http://schemas.microsoft.com/office/powerpoint/2010/main" val="373254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A4GEO Frontend</a:t>
            </a:r>
            <a:r>
              <a:rPr lang="sr-Latn-RS" dirty="0"/>
              <a:t> – geoportal </a:t>
            </a:r>
            <a:endParaRPr lang="en-US" dirty="0"/>
          </a:p>
        </p:txBody>
      </p:sp>
      <p:sp>
        <p:nvSpPr>
          <p:cNvPr id="3" name="Content Placeholder 2"/>
          <p:cNvSpPr>
            <a:spLocks noGrp="1"/>
          </p:cNvSpPr>
          <p:nvPr>
            <p:ph idx="1"/>
          </p:nvPr>
        </p:nvSpPr>
        <p:spPr/>
        <p:txBody>
          <a:bodyPr>
            <a:normAutofit/>
          </a:bodyPr>
          <a:lstStyle/>
          <a:p>
            <a:r>
              <a:rPr lang="sr-Latn-RS" dirty="0"/>
              <a:t>C</a:t>
            </a:r>
            <a:r>
              <a:rPr lang="en-US" dirty="0" err="1"/>
              <a:t>adastral</a:t>
            </a:r>
            <a:r>
              <a:rPr lang="en-US" dirty="0"/>
              <a:t> map data on the developed geoportal as part of A4GEO web application.</a:t>
            </a:r>
            <a:endParaRPr lang="sr-Latn-RS" dirty="0"/>
          </a:p>
          <a:p>
            <a:r>
              <a:rPr lang="en-US" dirty="0" err="1"/>
              <a:t>OpenLayers</a:t>
            </a:r>
            <a:r>
              <a:rPr lang="en-US" dirty="0"/>
              <a:t> library can be easily installed and integrated in the project. </a:t>
            </a:r>
          </a:p>
          <a:p>
            <a:pPr lvl="1"/>
            <a:r>
              <a:rPr lang="en-US" i="1" dirty="0" err="1"/>
              <a:t>npm</a:t>
            </a:r>
            <a:r>
              <a:rPr lang="en-US" i="1" dirty="0"/>
              <a:t> install </a:t>
            </a:r>
            <a:r>
              <a:rPr lang="en-US" i="1" dirty="0" err="1"/>
              <a:t>ol</a:t>
            </a:r>
            <a:endParaRPr lang="sr-Latn-RS" dirty="0"/>
          </a:p>
          <a:p>
            <a:r>
              <a:rPr lang="en-US" dirty="0"/>
              <a:t>Proj4js JavaScript library that supports all the coordinate systems and projections including coordinate system and projection for Serbia (EPSG: 32634 - WGS 84 / UTM zone 34N - Serbia). </a:t>
            </a:r>
            <a:endParaRPr lang="sr-Latn-RS" dirty="0"/>
          </a:p>
          <a:p>
            <a:pPr lvl="1"/>
            <a:r>
              <a:rPr lang="en-US" i="1" dirty="0" err="1"/>
              <a:t>npm</a:t>
            </a:r>
            <a:r>
              <a:rPr lang="en-US" i="1" dirty="0"/>
              <a:t> install proj4</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13</a:t>
            </a:fld>
            <a:endParaRPr lang="en-US"/>
          </a:p>
        </p:txBody>
      </p:sp>
      <p:pic>
        <p:nvPicPr>
          <p:cNvPr id="5" name="Content Placeholder 4" descr="Map&#10;&#10;Description automatically generated"/>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5385" y="4455014"/>
            <a:ext cx="3626958" cy="195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42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The paper described the basic theoretical concepts and practical work related to the field of SDI and geoportals and geospatial services that is used in education. </a:t>
            </a:r>
          </a:p>
          <a:p>
            <a:r>
              <a:rPr lang="en-US" dirty="0"/>
              <a:t>The experience gained through the years of implementation of this curriculum showed the good results in increasing awareness of geospatial data sharing and technologies that enable this. </a:t>
            </a:r>
          </a:p>
          <a:p>
            <a:r>
              <a:rPr lang="en-US" dirty="0"/>
              <a:t>Although, experts and students in the field of geodesy and </a:t>
            </a:r>
            <a:r>
              <a:rPr lang="en-US" dirty="0" err="1"/>
              <a:t>geoinformatics</a:t>
            </a:r>
            <a:r>
              <a:rPr lang="en-US" dirty="0"/>
              <a:t> are not familiar and prone to programming and informatics in general, acceptance of the newly gained knowledge and skills showed excellent results not only in studies, but in further professional career, too.</a:t>
            </a:r>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14</a:t>
            </a:fld>
            <a:endParaRPr lang="en-US"/>
          </a:p>
        </p:txBody>
      </p:sp>
    </p:spTree>
    <p:extLst>
      <p:ext uri="{BB962C8B-B14F-4D97-AF65-F5344CB8AC3E}">
        <p14:creationId xmlns:p14="http://schemas.microsoft.com/office/powerpoint/2010/main" val="18858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7275" y="2994931"/>
            <a:ext cx="9906000" cy="510194"/>
          </a:xfrm>
        </p:spPr>
        <p:txBody>
          <a:bodyPr>
            <a:normAutofit/>
          </a:bodyPr>
          <a:lstStyle/>
          <a:p>
            <a:pPr algn="ctr"/>
            <a:r>
              <a:rPr lang="sr-Latn-RS" dirty="0"/>
              <a:t>Thank you for your attention!</a:t>
            </a:r>
            <a:endParaRPr lang="en-US" dirty="0"/>
          </a:p>
        </p:txBody>
      </p:sp>
    </p:spTree>
    <p:extLst>
      <p:ext uri="{BB962C8B-B14F-4D97-AF65-F5344CB8AC3E}">
        <p14:creationId xmlns:p14="http://schemas.microsoft.com/office/powerpoint/2010/main" val="234990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Dissemination of geospatial data has large importance in promoting its use to the wider audience rather than the narrow group of experts. </a:t>
            </a:r>
          </a:p>
          <a:p>
            <a:r>
              <a:rPr lang="en-US" dirty="0"/>
              <a:t>Geospatial data is acquired through various surveying techniques and technologies such as GNSS, LiDAR, remote sensing, photogrammetry, etc. </a:t>
            </a:r>
            <a:endParaRPr lang="sr-Latn-RS" dirty="0"/>
          </a:p>
          <a:p>
            <a:r>
              <a:rPr lang="en-US" dirty="0"/>
              <a:t>Modern Web technologies are used to promote its use and make it publicly available. </a:t>
            </a:r>
            <a:endParaRPr lang="sr-Latn-RS" dirty="0"/>
          </a:p>
          <a:p>
            <a:r>
              <a:rPr lang="en-US" dirty="0"/>
              <a:t>To bridge the communication gap between the two group of domain experts (geospatial and web) it is necessary to develop a methodology which will connect these two areas. </a:t>
            </a:r>
            <a:endParaRPr lang="sr-Latn-RS" dirty="0"/>
          </a:p>
          <a:p>
            <a:r>
              <a:rPr lang="en-US" dirty="0"/>
              <a:t>The aim is to demonstrate a theoretical framework and a stack of technologies necessary to adopt the basic concepts of web development domain in the field of geoinformatics and AEC in general. </a:t>
            </a:r>
            <a:endParaRPr lang="sr-Latn-RS" dirty="0"/>
          </a:p>
          <a:p>
            <a:r>
              <a:rPr lang="en-US" dirty="0"/>
              <a:t>The case study is demonstrated on the student project performed in the curriculum at the Master studies of Geodesy and </a:t>
            </a:r>
            <a:r>
              <a:rPr lang="en-US" dirty="0" err="1"/>
              <a:t>Geoinformatics</a:t>
            </a:r>
            <a:r>
              <a:rPr lang="en-US" dirty="0"/>
              <a:t>, University of Novi Sad. </a:t>
            </a:r>
          </a:p>
        </p:txBody>
      </p:sp>
      <p:sp>
        <p:nvSpPr>
          <p:cNvPr id="4" name="Slide Number Placeholder 3"/>
          <p:cNvSpPr>
            <a:spLocks noGrp="1"/>
          </p:cNvSpPr>
          <p:nvPr>
            <p:ph type="sldNum" sz="quarter" idx="12"/>
          </p:nvPr>
        </p:nvSpPr>
        <p:spPr/>
        <p:txBody>
          <a:bodyPr/>
          <a:lstStyle/>
          <a:p>
            <a:fld id="{0FF54DE5-C571-48E8-A5BC-B369434E2F44}" type="slidenum">
              <a:rPr lang="en-US" smtClean="0"/>
              <a:pPr/>
              <a:t>2</a:t>
            </a:fld>
            <a:endParaRPr lang="en-US"/>
          </a:p>
        </p:txBody>
      </p:sp>
    </p:spTree>
    <p:extLst>
      <p:ext uri="{BB962C8B-B14F-4D97-AF65-F5344CB8AC3E}">
        <p14:creationId xmlns:p14="http://schemas.microsoft.com/office/powerpoint/2010/main" val="215088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a:t>The role of Service Oriented Architecture in </a:t>
            </a:r>
            <a:r>
              <a:rPr lang="en-US" b="1" cap="small" dirty="0" err="1"/>
              <a:t>geopsatial</a:t>
            </a:r>
            <a:r>
              <a:rPr lang="en-US" b="1" cap="small" dirty="0"/>
              <a:t> domain</a:t>
            </a:r>
            <a:endParaRPr lang="en-US" dirty="0"/>
          </a:p>
        </p:txBody>
      </p:sp>
      <p:sp>
        <p:nvSpPr>
          <p:cNvPr id="3" name="Content Placeholder 2"/>
          <p:cNvSpPr>
            <a:spLocks noGrp="1"/>
          </p:cNvSpPr>
          <p:nvPr>
            <p:ph idx="1"/>
          </p:nvPr>
        </p:nvSpPr>
        <p:spPr/>
        <p:txBody>
          <a:bodyPr/>
          <a:lstStyle/>
          <a:p>
            <a:r>
              <a:rPr lang="en-US" dirty="0"/>
              <a:t>Service Oriented Architecture (SOA) is a distributed computing architecture based on weakly coupled service interactions in which a service interaction model shows the interaction between different agents for publishing, finding, and invoking services. </a:t>
            </a:r>
          </a:p>
          <a:p>
            <a:r>
              <a:rPr lang="en-US" dirty="0"/>
              <a:t>This model is also called the publish-find-bind model.</a:t>
            </a:r>
          </a:p>
        </p:txBody>
      </p:sp>
      <p:sp>
        <p:nvSpPr>
          <p:cNvPr id="4" name="Slide Number Placeholder 3"/>
          <p:cNvSpPr>
            <a:spLocks noGrp="1"/>
          </p:cNvSpPr>
          <p:nvPr>
            <p:ph type="sldNum" sz="quarter" idx="12"/>
          </p:nvPr>
        </p:nvSpPr>
        <p:spPr/>
        <p:txBody>
          <a:bodyPr/>
          <a:lstStyle/>
          <a:p>
            <a:fld id="{0FF54DE5-C571-48E8-A5BC-B369434E2F44}" type="slidenum">
              <a:rPr lang="en-US" smtClean="0"/>
              <a:pPr/>
              <a:t>3</a:t>
            </a:fld>
            <a:endParaRPr lang="en-US"/>
          </a:p>
        </p:txBody>
      </p:sp>
      <p:sp>
        <p:nvSpPr>
          <p:cNvPr id="5" name="object 4"/>
          <p:cNvSpPr/>
          <p:nvPr/>
        </p:nvSpPr>
        <p:spPr>
          <a:xfrm>
            <a:off x="4643309" y="3899924"/>
            <a:ext cx="3155245" cy="180213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39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a:t>
            </a:r>
            <a:r>
              <a:rPr lang="sr-Latn-RS" dirty="0"/>
              <a:t> </a:t>
            </a:r>
            <a:r>
              <a:rPr lang="en-US" dirty="0"/>
              <a:t>RESTful Web services </a:t>
            </a:r>
          </a:p>
        </p:txBody>
      </p:sp>
      <p:sp>
        <p:nvSpPr>
          <p:cNvPr id="3" name="Content Placeholder 2"/>
          <p:cNvSpPr>
            <a:spLocks noGrp="1"/>
          </p:cNvSpPr>
          <p:nvPr>
            <p:ph idx="1"/>
          </p:nvPr>
        </p:nvSpPr>
        <p:spPr/>
        <p:txBody>
          <a:bodyPr>
            <a:normAutofit/>
          </a:bodyPr>
          <a:lstStyle/>
          <a:p>
            <a:r>
              <a:rPr lang="en-US" dirty="0"/>
              <a:t>Geospatial services are RESTful Web services that implement OGC standards for the service interface. </a:t>
            </a:r>
            <a:endParaRPr lang="sr-Latn-RS" dirty="0"/>
          </a:p>
          <a:p>
            <a:r>
              <a:rPr lang="en-US" dirty="0"/>
              <a:t>Representational State Transfer (REST) is a software architecture for distributed systems such as the WWW. </a:t>
            </a:r>
            <a:endParaRPr lang="sr-Latn-RS" dirty="0"/>
          </a:p>
          <a:p>
            <a:r>
              <a:rPr lang="en-US" dirty="0"/>
              <a:t>Although the WSDL standard is intended for Web service specification, REST has taken a leading role in the field of </a:t>
            </a:r>
            <a:r>
              <a:rPr lang="en-US" dirty="0" err="1"/>
              <a:t>geoinformation</a:t>
            </a:r>
            <a:r>
              <a:rPr lang="en-US" dirty="0"/>
              <a:t>, so the OGC consortium has adopted it as the basis for developing OGC specifications. </a:t>
            </a:r>
            <a:endParaRPr lang="sr-Latn-RS" dirty="0"/>
          </a:p>
          <a:p>
            <a:r>
              <a:rPr lang="en-US" dirty="0"/>
              <a:t>RESTful services are based on the HTTP protocol and use HTTP methods such as GET and POST to send client requests to the server in a client-server architecture.</a:t>
            </a:r>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4</a:t>
            </a:fld>
            <a:endParaRPr lang="en-US"/>
          </a:p>
        </p:txBody>
      </p:sp>
    </p:spTree>
    <p:extLst>
      <p:ext uri="{BB962C8B-B14F-4D97-AF65-F5344CB8AC3E}">
        <p14:creationId xmlns:p14="http://schemas.microsoft.com/office/powerpoint/2010/main" val="18301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Three-tier architecture</a:t>
            </a:r>
          </a:p>
        </p:txBody>
      </p:sp>
      <p:sp>
        <p:nvSpPr>
          <p:cNvPr id="3" name="Content Placeholder 2"/>
          <p:cNvSpPr>
            <a:spLocks noGrp="1"/>
          </p:cNvSpPr>
          <p:nvPr>
            <p:ph idx="1"/>
          </p:nvPr>
        </p:nvSpPr>
        <p:spPr>
          <a:xfrm>
            <a:off x="1733380" y="1398494"/>
            <a:ext cx="8975102" cy="2638668"/>
          </a:xfrm>
        </p:spPr>
        <p:txBody>
          <a:bodyPr>
            <a:normAutofit/>
          </a:bodyPr>
          <a:lstStyle/>
          <a:p>
            <a:pPr lvl="0"/>
            <a:r>
              <a:rPr lang="en-US" dirty="0"/>
              <a:t>Data tier - contains data in a database or file system.</a:t>
            </a:r>
          </a:p>
          <a:p>
            <a:pPr lvl="0"/>
            <a:r>
              <a:rPr lang="en-US" dirty="0"/>
              <a:t>Service tier - implements services that mediate between the data tier and the application tier, by accessing the data tier at the user's request, downloading data, processing (in the form of map rendering, data filtering, coordinate transformation, etc.) and delivering the result to the end user.</a:t>
            </a:r>
          </a:p>
          <a:p>
            <a:r>
              <a:rPr lang="en-US" dirty="0"/>
              <a:t>Application tier - a set of applications that access services. These applications can run in a web browser (so-called thin client) or can be desktop applications (so-called thick client) that have support for standard interfaces.</a:t>
            </a:r>
          </a:p>
        </p:txBody>
      </p:sp>
      <p:sp>
        <p:nvSpPr>
          <p:cNvPr id="4" name="Slide Number Placeholder 3"/>
          <p:cNvSpPr>
            <a:spLocks noGrp="1"/>
          </p:cNvSpPr>
          <p:nvPr>
            <p:ph type="sldNum" sz="quarter" idx="12"/>
          </p:nvPr>
        </p:nvSpPr>
        <p:spPr/>
        <p:txBody>
          <a:bodyPr/>
          <a:lstStyle/>
          <a:p>
            <a:fld id="{0FF54DE5-C571-48E8-A5BC-B369434E2F44}" type="slidenum">
              <a:rPr lang="en-US" smtClean="0"/>
              <a:pPr/>
              <a:t>5</a:t>
            </a:fld>
            <a:endParaRPr lang="en-US"/>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572" y="4215821"/>
            <a:ext cx="4099824" cy="15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7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SOA, </a:t>
            </a:r>
            <a:r>
              <a:rPr lang="en-US" dirty="0"/>
              <a:t>SDI</a:t>
            </a:r>
            <a:r>
              <a:rPr lang="sr-Latn-RS" dirty="0"/>
              <a:t> and INSPIRE</a:t>
            </a:r>
            <a:endParaRPr lang="en-US" dirty="0"/>
          </a:p>
        </p:txBody>
      </p:sp>
      <p:sp>
        <p:nvSpPr>
          <p:cNvPr id="3" name="Content Placeholder 2"/>
          <p:cNvSpPr>
            <a:spLocks noGrp="1"/>
          </p:cNvSpPr>
          <p:nvPr>
            <p:ph idx="1"/>
          </p:nvPr>
        </p:nvSpPr>
        <p:spPr/>
        <p:txBody>
          <a:bodyPr>
            <a:normAutofit lnSpcReduction="10000"/>
          </a:bodyPr>
          <a:lstStyle/>
          <a:p>
            <a:r>
              <a:rPr lang="en-US" dirty="0"/>
              <a:t>SDI is defined as a framework of policies, institutional arrangements, technologies, data, and people that enables the sharing and effective usage of geospatial information by standardizing formats and protocols for access and interoperability</a:t>
            </a:r>
            <a:r>
              <a:rPr lang="sr-Latn-RS" dirty="0"/>
              <a:t>.</a:t>
            </a:r>
          </a:p>
          <a:p>
            <a:r>
              <a:rPr lang="en-US" dirty="0"/>
              <a:t>SDI services are part of a distributed system based on SOA</a:t>
            </a:r>
            <a:r>
              <a:rPr lang="sr-Latn-RS" dirty="0"/>
              <a:t>.</a:t>
            </a:r>
          </a:p>
          <a:p>
            <a:r>
              <a:rPr lang="en-US" dirty="0"/>
              <a:t>INSPIRE (</a:t>
            </a:r>
            <a:r>
              <a:rPr lang="en-US" dirty="0" err="1"/>
              <a:t>INfrastructure</a:t>
            </a:r>
            <a:r>
              <a:rPr lang="en-US" dirty="0"/>
              <a:t> for </a:t>
            </a:r>
            <a:r>
              <a:rPr lang="en-US" dirty="0" err="1"/>
              <a:t>SPatial</a:t>
            </a:r>
            <a:r>
              <a:rPr lang="en-US" dirty="0"/>
              <a:t> Information </a:t>
            </a:r>
            <a:r>
              <a:rPr lang="en-US" dirty="0" err="1"/>
              <a:t>Information</a:t>
            </a:r>
            <a:r>
              <a:rPr lang="en-US" dirty="0"/>
              <a:t> in Europe initiative) is an initiative launched, developed, and adopted as a directive by the European Union on 14 March 2007, in cooperation with Member States and associated countries. </a:t>
            </a:r>
            <a:endParaRPr lang="sr-Latn-RS" dirty="0"/>
          </a:p>
          <a:p>
            <a:r>
              <a:rPr lang="en-US" dirty="0"/>
              <a:t>The purpose of the directive is to define the basic rules aimed at establishing the Spatial Information Infrastructure in the European Union for the needs of Community environmental policies and the needs of policies and activities that may have an impact on the environment</a:t>
            </a:r>
          </a:p>
        </p:txBody>
      </p:sp>
      <p:sp>
        <p:nvSpPr>
          <p:cNvPr id="4" name="Slide Number Placeholder 3"/>
          <p:cNvSpPr>
            <a:spLocks noGrp="1"/>
          </p:cNvSpPr>
          <p:nvPr>
            <p:ph type="sldNum" sz="quarter" idx="12"/>
          </p:nvPr>
        </p:nvSpPr>
        <p:spPr/>
        <p:txBody>
          <a:bodyPr/>
          <a:lstStyle/>
          <a:p>
            <a:fld id="{0FF54DE5-C571-48E8-A5BC-B369434E2F44}" type="slidenum">
              <a:rPr lang="en-US" smtClean="0"/>
              <a:pPr/>
              <a:t>6</a:t>
            </a:fld>
            <a:endParaRPr lang="en-US"/>
          </a:p>
        </p:txBody>
      </p:sp>
    </p:spTree>
    <p:extLst>
      <p:ext uri="{BB962C8B-B14F-4D97-AF65-F5344CB8AC3E}">
        <p14:creationId xmlns:p14="http://schemas.microsoft.com/office/powerpoint/2010/main" val="102074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NSDI GeoSrbija</a:t>
            </a:r>
            <a:endParaRPr lang="en-US" dirty="0"/>
          </a:p>
        </p:txBody>
      </p:sp>
      <p:sp>
        <p:nvSpPr>
          <p:cNvPr id="3" name="Content Placeholder 2"/>
          <p:cNvSpPr>
            <a:spLocks noGrp="1"/>
          </p:cNvSpPr>
          <p:nvPr>
            <p:ph idx="1"/>
          </p:nvPr>
        </p:nvSpPr>
        <p:spPr/>
        <p:txBody>
          <a:bodyPr/>
          <a:lstStyle/>
          <a:p>
            <a:r>
              <a:rPr lang="en-US" dirty="0"/>
              <a:t>The national geospatial data infrastructure is the connection and exchange of harmonized data from different sources from different data owners that are easily accessible to users via the Internet. </a:t>
            </a:r>
            <a:endParaRPr lang="sr-Latn-RS" dirty="0"/>
          </a:p>
          <a:p>
            <a:r>
              <a:rPr lang="en-US" dirty="0"/>
              <a:t>The NSDI components include geospatial data, metadata, services, standards and the institutional framework, i.e. the basic SDI components.</a:t>
            </a:r>
            <a:endParaRPr lang="sr-Latn-RS" dirty="0"/>
          </a:p>
          <a:p>
            <a:r>
              <a:rPr lang="sr-Latn-RS" dirty="0"/>
              <a:t>NSDI</a:t>
            </a:r>
            <a:r>
              <a:rPr lang="en-US" dirty="0"/>
              <a:t> follows the three basic pillars of INSPIRE: metadata, information models for geospatial data and network services based on the principles of SOA. </a:t>
            </a:r>
          </a:p>
        </p:txBody>
      </p:sp>
      <p:sp>
        <p:nvSpPr>
          <p:cNvPr id="4" name="Slide Number Placeholder 3"/>
          <p:cNvSpPr>
            <a:spLocks noGrp="1"/>
          </p:cNvSpPr>
          <p:nvPr>
            <p:ph type="sldNum" sz="quarter" idx="12"/>
          </p:nvPr>
        </p:nvSpPr>
        <p:spPr/>
        <p:txBody>
          <a:bodyPr/>
          <a:lstStyle/>
          <a:p>
            <a:fld id="{0FF54DE5-C571-48E8-A5BC-B369434E2F44}" type="slidenum">
              <a:rPr lang="en-US" smtClean="0"/>
              <a:pPr/>
              <a:t>7</a:t>
            </a:fld>
            <a:endParaRPr lang="en-US"/>
          </a:p>
        </p:txBody>
      </p:sp>
      <p:pic>
        <p:nvPicPr>
          <p:cNvPr id="5" name="Content Placeholder 4"/>
          <p:cNvPicPr>
            <a:picLocks noChangeAspect="1"/>
          </p:cNvPicPr>
          <p:nvPr/>
        </p:nvPicPr>
        <p:blipFill>
          <a:blip r:embed="rId2"/>
          <a:stretch>
            <a:fillRect/>
          </a:stretch>
        </p:blipFill>
        <p:spPr>
          <a:xfrm>
            <a:off x="6298205" y="4341567"/>
            <a:ext cx="3143214" cy="1834481"/>
          </a:xfrm>
          <a:prstGeom prst="rect">
            <a:avLst/>
          </a:prstGeom>
        </p:spPr>
      </p:pic>
    </p:spTree>
    <p:extLst>
      <p:ext uri="{BB962C8B-B14F-4D97-AF65-F5344CB8AC3E}">
        <p14:creationId xmlns:p14="http://schemas.microsoft.com/office/powerpoint/2010/main" val="24213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Technologies</a:t>
            </a:r>
          </a:p>
        </p:txBody>
      </p:sp>
      <p:sp>
        <p:nvSpPr>
          <p:cNvPr id="3" name="Content Placeholder 2"/>
          <p:cNvSpPr>
            <a:spLocks noGrp="1"/>
          </p:cNvSpPr>
          <p:nvPr>
            <p:ph idx="1"/>
          </p:nvPr>
        </p:nvSpPr>
        <p:spPr>
          <a:xfrm>
            <a:off x="1733380" y="1398495"/>
            <a:ext cx="8975102" cy="2906087"/>
          </a:xfrm>
        </p:spPr>
        <p:txBody>
          <a:bodyPr>
            <a:normAutofit fontScale="92500"/>
          </a:bodyPr>
          <a:lstStyle/>
          <a:p>
            <a:r>
              <a:rPr lang="en-US" dirty="0"/>
              <a:t>Technical implementation of NSDI is realized using web development technologies. </a:t>
            </a:r>
            <a:endParaRPr lang="sr-Latn-RS" dirty="0"/>
          </a:p>
          <a:p>
            <a:r>
              <a:rPr lang="en-US" dirty="0"/>
              <a:t>Front-end web development deals with that part of the site or web application that is displayed in the web browser</a:t>
            </a:r>
            <a:r>
              <a:rPr lang="sr-Latn-RS" dirty="0"/>
              <a:t>.</a:t>
            </a:r>
          </a:p>
          <a:p>
            <a:pPr lvl="1"/>
            <a:r>
              <a:rPr lang="sr-Latn-RS" dirty="0"/>
              <a:t>HTML, CSS, JavaScript, JavaScript libraries and frameworks</a:t>
            </a:r>
          </a:p>
          <a:p>
            <a:r>
              <a:rPr lang="en-US" dirty="0"/>
              <a:t>Back-end web development deals with the business logic that runs on the server and communicates directly with the database, while giving the client side an interface to access that data.</a:t>
            </a:r>
            <a:endParaRPr lang="sr-Latn-RS" dirty="0"/>
          </a:p>
          <a:p>
            <a:pPr lvl="1"/>
            <a:r>
              <a:rPr lang="en-US" dirty="0"/>
              <a:t>Java, </a:t>
            </a:r>
            <a:r>
              <a:rPr lang="en-US" dirty="0" err="1"/>
              <a:t>.Net</a:t>
            </a:r>
            <a:r>
              <a:rPr lang="en-US" dirty="0"/>
              <a:t>, Python, Spring Boot, relational databases and SQL, object relational mapping such as Java Persistence API (JPA), </a:t>
            </a:r>
            <a:r>
              <a:rPr lang="en-US" dirty="0" err="1"/>
              <a:t>etc</a:t>
            </a:r>
            <a:r>
              <a:rPr lang="sr-Latn-RS" dirty="0"/>
              <a:t>.</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8</a:t>
            </a:fld>
            <a:endParaRPr lang="en-US"/>
          </a:p>
        </p:txBody>
      </p:sp>
      <p:graphicFrame>
        <p:nvGraphicFramePr>
          <p:cNvPr id="6" name="Content Placeholder 4"/>
          <p:cNvGraphicFramePr>
            <a:graphicFrameLocks/>
          </p:cNvGraphicFramePr>
          <p:nvPr/>
        </p:nvGraphicFramePr>
        <p:xfrm>
          <a:off x="2778037" y="4361182"/>
          <a:ext cx="3129280" cy="1188720"/>
        </p:xfrm>
        <a:graphic>
          <a:graphicData uri="http://schemas.openxmlformats.org/drawingml/2006/table">
            <a:tbl>
              <a:tblPr>
                <a:tableStyleId>{5C22544A-7EE6-4342-B048-85BDC9FD1C3A}</a:tableStyleId>
              </a:tblPr>
              <a:tblGrid>
                <a:gridCol w="948055">
                  <a:extLst>
                    <a:ext uri="{9D8B030D-6E8A-4147-A177-3AD203B41FA5}">
                      <a16:colId xmlns:a16="http://schemas.microsoft.com/office/drawing/2014/main" val="2112013830"/>
                    </a:ext>
                  </a:extLst>
                </a:gridCol>
                <a:gridCol w="1014730">
                  <a:extLst>
                    <a:ext uri="{9D8B030D-6E8A-4147-A177-3AD203B41FA5}">
                      <a16:colId xmlns:a16="http://schemas.microsoft.com/office/drawing/2014/main" val="2941692524"/>
                    </a:ext>
                  </a:extLst>
                </a:gridCol>
                <a:gridCol w="1166495">
                  <a:extLst>
                    <a:ext uri="{9D8B030D-6E8A-4147-A177-3AD203B41FA5}">
                      <a16:colId xmlns:a16="http://schemas.microsoft.com/office/drawing/2014/main" val="2686929603"/>
                    </a:ext>
                  </a:extLst>
                </a:gridCol>
              </a:tblGrid>
              <a:tr h="152400">
                <a:tc gridSpan="3">
                  <a:txBody>
                    <a:bodyPr/>
                    <a:lstStyle/>
                    <a:p>
                      <a:pPr marL="0" marR="0" algn="ctr">
                        <a:spcBef>
                          <a:spcPts val="0"/>
                        </a:spcBef>
                        <a:spcAft>
                          <a:spcPts val="0"/>
                        </a:spcAft>
                      </a:pPr>
                      <a:r>
                        <a:rPr lang="en-US" sz="800">
                          <a:effectLst/>
                        </a:rPr>
                        <a:t>JavaScript libraries and frameworks</a:t>
                      </a:r>
                      <a:endParaRPr lang="en-US" sz="800" b="1">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8741025"/>
                  </a:ext>
                </a:extLst>
              </a:tr>
              <a:tr h="152400">
                <a:tc>
                  <a:txBody>
                    <a:bodyPr/>
                    <a:lstStyle/>
                    <a:p>
                      <a:pPr marL="0" marR="0" algn="ctr">
                        <a:spcBef>
                          <a:spcPts val="0"/>
                        </a:spcBef>
                        <a:spcAft>
                          <a:spcPts val="0"/>
                        </a:spcAft>
                      </a:pPr>
                      <a:r>
                        <a:rPr lang="en-US" sz="750">
                          <a:effectLst/>
                        </a:rPr>
                        <a:t>DOM/UI</a:t>
                      </a:r>
                      <a:endParaRPr lang="en-US" sz="750" b="1" i="1">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pPr>
                      <a:r>
                        <a:rPr lang="en-US" sz="750">
                          <a:effectLst/>
                        </a:rPr>
                        <a:t>2D Geospatial</a:t>
                      </a:r>
                      <a:endParaRPr lang="en-US" sz="750" b="1" i="1">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pPr>
                      <a:r>
                        <a:rPr lang="en-US" sz="750">
                          <a:effectLst/>
                        </a:rPr>
                        <a:t>3D visualisation</a:t>
                      </a:r>
                      <a:endParaRPr lang="en-US" sz="750" b="1" i="1">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2198362820"/>
                  </a:ext>
                </a:extLst>
              </a:tr>
              <a:tr h="203200">
                <a:tc>
                  <a:txBody>
                    <a:bodyPr/>
                    <a:lstStyle/>
                    <a:p>
                      <a:pPr marL="228600" marR="0" algn="just">
                        <a:spcBef>
                          <a:spcPts val="0"/>
                        </a:spcBef>
                        <a:spcAft>
                          <a:spcPts val="0"/>
                        </a:spcAft>
                      </a:pPr>
                      <a:r>
                        <a:rPr lang="en-US" sz="800" dirty="0">
                          <a:effectLst/>
                        </a:rPr>
                        <a:t>jQuery</a:t>
                      </a:r>
                    </a:p>
                    <a:p>
                      <a:pPr marL="228600" marR="0" algn="just">
                        <a:spcBef>
                          <a:spcPts val="0"/>
                        </a:spcBef>
                        <a:spcAft>
                          <a:spcPts val="0"/>
                        </a:spcAft>
                      </a:pPr>
                      <a:r>
                        <a:rPr lang="en-US" sz="800" dirty="0" err="1">
                          <a:effectLst/>
                        </a:rPr>
                        <a:t>Bootsrap</a:t>
                      </a:r>
                      <a:endParaRPr lang="en-US" sz="800" dirty="0">
                        <a:effectLst/>
                      </a:endParaRPr>
                    </a:p>
                    <a:p>
                      <a:pPr marL="228600" marR="0" algn="just">
                        <a:spcBef>
                          <a:spcPts val="0"/>
                        </a:spcBef>
                        <a:spcAft>
                          <a:spcPts val="0"/>
                        </a:spcAft>
                      </a:pPr>
                      <a:r>
                        <a:rPr lang="en-US" sz="800" dirty="0">
                          <a:effectLst/>
                        </a:rPr>
                        <a:t>Angular</a:t>
                      </a:r>
                    </a:p>
                    <a:p>
                      <a:pPr marL="228600" marR="0" algn="just">
                        <a:spcBef>
                          <a:spcPts val="0"/>
                        </a:spcBef>
                        <a:spcAft>
                          <a:spcPts val="0"/>
                        </a:spcAft>
                      </a:pPr>
                      <a:r>
                        <a:rPr lang="en-US" sz="800" dirty="0">
                          <a:effectLst/>
                        </a:rPr>
                        <a:t>React</a:t>
                      </a:r>
                    </a:p>
                    <a:p>
                      <a:pPr marL="228600" marR="0" algn="just">
                        <a:spcBef>
                          <a:spcPts val="0"/>
                        </a:spcBef>
                        <a:spcAft>
                          <a:spcPts val="0"/>
                        </a:spcAft>
                      </a:pPr>
                      <a:r>
                        <a:rPr lang="en-US" sz="800" dirty="0">
                          <a:effectLst/>
                        </a:rPr>
                        <a:t>Vue</a:t>
                      </a:r>
                    </a:p>
                    <a:p>
                      <a:pPr marL="228600" marR="0" algn="just">
                        <a:spcBef>
                          <a:spcPts val="0"/>
                        </a:spcBef>
                        <a:spcAft>
                          <a:spcPts val="0"/>
                        </a:spcAft>
                      </a:pPr>
                      <a:r>
                        <a:rPr lang="en-US" sz="800" dirty="0">
                          <a:effectLst/>
                        </a:rPr>
                        <a:t>... </a:t>
                      </a:r>
                      <a:endParaRPr lang="en-US" sz="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800" dirty="0" err="1">
                          <a:effectLst/>
                        </a:rPr>
                        <a:t>OpenLayers</a:t>
                      </a:r>
                      <a:endParaRPr lang="en-US" sz="800" dirty="0">
                        <a:effectLst/>
                      </a:endParaRPr>
                    </a:p>
                    <a:p>
                      <a:pPr marL="0" marR="0" algn="l">
                        <a:spcBef>
                          <a:spcPts val="0"/>
                        </a:spcBef>
                        <a:spcAft>
                          <a:spcPts val="0"/>
                        </a:spcAft>
                      </a:pPr>
                      <a:r>
                        <a:rPr lang="en-US" sz="800" dirty="0" err="1">
                          <a:effectLst/>
                        </a:rPr>
                        <a:t>GoogleMaps</a:t>
                      </a:r>
                      <a:endParaRPr lang="en-US" sz="800" dirty="0">
                        <a:effectLst/>
                      </a:endParaRPr>
                    </a:p>
                    <a:p>
                      <a:pPr marL="0" marR="0" algn="l">
                        <a:spcBef>
                          <a:spcPts val="0"/>
                        </a:spcBef>
                        <a:spcAft>
                          <a:spcPts val="0"/>
                        </a:spcAft>
                      </a:pPr>
                      <a:r>
                        <a:rPr lang="en-US" sz="800" dirty="0">
                          <a:effectLst/>
                        </a:rPr>
                        <a:t>Here maps</a:t>
                      </a:r>
                    </a:p>
                    <a:p>
                      <a:pPr marL="0" marR="0" algn="l">
                        <a:spcBef>
                          <a:spcPts val="0"/>
                        </a:spcBef>
                        <a:spcAft>
                          <a:spcPts val="0"/>
                        </a:spcAft>
                      </a:pPr>
                      <a:r>
                        <a:rPr lang="en-US" sz="800" dirty="0">
                          <a:effectLst/>
                        </a:rPr>
                        <a:t>Leaflet</a:t>
                      </a:r>
                    </a:p>
                    <a:p>
                      <a:pPr marL="0" marR="0" algn="l">
                        <a:spcBef>
                          <a:spcPts val="0"/>
                        </a:spcBef>
                        <a:spcAft>
                          <a:spcPts val="0"/>
                        </a:spcAft>
                      </a:pPr>
                      <a:r>
                        <a:rPr lang="en-US" sz="1000" dirty="0">
                          <a:effectLst/>
                        </a:rPr>
                        <a:t>...</a:t>
                      </a:r>
                      <a:endParaRPr lang="en-US" sz="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800" dirty="0">
                          <a:effectLst/>
                        </a:rPr>
                        <a:t>D3.js</a:t>
                      </a:r>
                    </a:p>
                    <a:p>
                      <a:pPr marL="0" marR="0" algn="l">
                        <a:spcBef>
                          <a:spcPts val="0"/>
                        </a:spcBef>
                        <a:spcAft>
                          <a:spcPts val="0"/>
                        </a:spcAft>
                      </a:pPr>
                      <a:r>
                        <a:rPr lang="en-US" sz="800" dirty="0" err="1">
                          <a:effectLst/>
                        </a:rPr>
                        <a:t>HighCharts</a:t>
                      </a:r>
                      <a:endParaRPr lang="en-US" sz="800" dirty="0">
                        <a:effectLst/>
                      </a:endParaRPr>
                    </a:p>
                    <a:p>
                      <a:pPr marL="0" marR="0" algn="l">
                        <a:spcBef>
                          <a:spcPts val="0"/>
                        </a:spcBef>
                        <a:spcAft>
                          <a:spcPts val="0"/>
                        </a:spcAft>
                      </a:pPr>
                      <a:r>
                        <a:rPr lang="en-US" sz="800" dirty="0">
                          <a:effectLst/>
                        </a:rPr>
                        <a:t>Three.js</a:t>
                      </a:r>
                    </a:p>
                    <a:p>
                      <a:pPr marL="0" marR="0" algn="l">
                        <a:spcBef>
                          <a:spcPts val="0"/>
                        </a:spcBef>
                        <a:spcAft>
                          <a:spcPts val="0"/>
                        </a:spcAft>
                      </a:pPr>
                      <a:r>
                        <a:rPr lang="en-US" sz="800" dirty="0">
                          <a:effectLst/>
                        </a:rPr>
                        <a:t>Babylon.js</a:t>
                      </a:r>
                    </a:p>
                    <a:p>
                      <a:pPr marL="0" marR="0" algn="l">
                        <a:spcBef>
                          <a:spcPts val="0"/>
                        </a:spcBef>
                        <a:spcAft>
                          <a:spcPts val="0"/>
                        </a:spcAft>
                      </a:pPr>
                      <a:r>
                        <a:rPr lang="en-US" sz="800" dirty="0">
                          <a:effectLst/>
                        </a:rPr>
                        <a:t>A-frame</a:t>
                      </a:r>
                    </a:p>
                    <a:p>
                      <a:pPr marL="0" marR="0" algn="l">
                        <a:spcBef>
                          <a:spcPts val="0"/>
                        </a:spcBef>
                        <a:spcAft>
                          <a:spcPts val="0"/>
                        </a:spcAft>
                      </a:pPr>
                      <a:r>
                        <a:rPr lang="en-US" sz="800" dirty="0">
                          <a:effectLst/>
                        </a:rPr>
                        <a:t>Cesium</a:t>
                      </a:r>
                    </a:p>
                    <a:p>
                      <a:pPr marL="0" marR="0" algn="l">
                        <a:spcBef>
                          <a:spcPts val="0"/>
                        </a:spcBef>
                        <a:spcAft>
                          <a:spcPts val="0"/>
                        </a:spcAft>
                      </a:pPr>
                      <a:r>
                        <a:rPr lang="en-US" sz="1000" dirty="0">
                          <a:effectLst/>
                        </a:rPr>
                        <a:t>...</a:t>
                      </a:r>
                      <a:endParaRPr lang="en-US" sz="8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782207549"/>
                  </a:ext>
                </a:extLst>
              </a:tr>
            </a:tbl>
          </a:graphicData>
        </a:graphic>
      </p:graphicFrame>
      <p:pic>
        <p:nvPicPr>
          <p:cNvPr id="7" name="Content Placeholder 5" descr="A screenshot of a video game&#10;&#10;Description automatically generated with medium confidence"/>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025" y="4094758"/>
            <a:ext cx="295751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44756" y="5884314"/>
            <a:ext cx="3813865"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3D point cloud for the city of Novi Sad</a:t>
            </a:r>
            <a:endParaRPr lang="en-US" dirty="0"/>
          </a:p>
        </p:txBody>
      </p:sp>
      <p:sp>
        <p:nvSpPr>
          <p:cNvPr id="9" name="Rectangle 8"/>
          <p:cNvSpPr/>
          <p:nvPr/>
        </p:nvSpPr>
        <p:spPr>
          <a:xfrm>
            <a:off x="5633671" y="6284274"/>
            <a:ext cx="4711546" cy="369332"/>
          </a:xfrm>
          <a:prstGeom prst="rect">
            <a:avLst/>
          </a:prstGeom>
        </p:spPr>
        <p:txBody>
          <a:bodyPr wrap="none">
            <a:spAutoFit/>
          </a:bodyPr>
          <a:lstStyle/>
          <a:p>
            <a:r>
              <a:rPr lang="en-US" dirty="0" err="1">
                <a:latin typeface="Times New Roman" panose="02020603050405020304" pitchFamily="18" charset="0"/>
                <a:ea typeface="SimSun" panose="02010600030101010101" pitchFamily="2" charset="-122"/>
              </a:rPr>
              <a:t>Geoinformatika</a:t>
            </a:r>
            <a:r>
              <a:rPr lang="en-US" dirty="0">
                <a:latin typeface="Times New Roman" panose="02020603050405020304" pitchFamily="18" charset="0"/>
                <a:ea typeface="SimSun" panose="02010600030101010101" pitchFamily="2" charset="-122"/>
              </a:rPr>
              <a:t>, http://geoinformatika.uns.ac.rs/ </a:t>
            </a:r>
            <a:endParaRPr lang="en-US" dirty="0"/>
          </a:p>
        </p:txBody>
      </p:sp>
    </p:spTree>
    <p:extLst>
      <p:ext uri="{BB962C8B-B14F-4D97-AF65-F5344CB8AC3E}">
        <p14:creationId xmlns:p14="http://schemas.microsoft.com/office/powerpoint/2010/main" val="20466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A4GEO student project</a:t>
            </a:r>
          </a:p>
        </p:txBody>
      </p:sp>
      <p:sp>
        <p:nvSpPr>
          <p:cNvPr id="3" name="Content Placeholder 2"/>
          <p:cNvSpPr>
            <a:spLocks noGrp="1"/>
          </p:cNvSpPr>
          <p:nvPr>
            <p:ph idx="1"/>
          </p:nvPr>
        </p:nvSpPr>
        <p:spPr>
          <a:xfrm>
            <a:off x="1733380" y="1398495"/>
            <a:ext cx="8975102" cy="1948555"/>
          </a:xfrm>
        </p:spPr>
        <p:txBody>
          <a:bodyPr>
            <a:normAutofit/>
          </a:bodyPr>
          <a:lstStyle/>
          <a:p>
            <a:r>
              <a:rPr lang="en-US" dirty="0"/>
              <a:t>A4GEO geoportal is implemented as a student project in the course called Geoportals and Geospatial Services at Master studies of Geodesy and </a:t>
            </a:r>
            <a:r>
              <a:rPr lang="en-US" dirty="0" err="1"/>
              <a:t>Geoinformatics</a:t>
            </a:r>
            <a:r>
              <a:rPr lang="en-US" dirty="0"/>
              <a:t>, Faculty of Technical Sciences, University of Novi Sad.</a:t>
            </a:r>
            <a:endParaRPr lang="sr-Latn-RS" dirty="0"/>
          </a:p>
          <a:p>
            <a:r>
              <a:rPr lang="en-US" dirty="0"/>
              <a:t>The implementation is based on three-tier architecture. </a:t>
            </a:r>
          </a:p>
        </p:txBody>
      </p:sp>
      <p:sp>
        <p:nvSpPr>
          <p:cNvPr id="4" name="Slide Number Placeholder 3"/>
          <p:cNvSpPr>
            <a:spLocks noGrp="1"/>
          </p:cNvSpPr>
          <p:nvPr>
            <p:ph type="sldNum" sz="quarter" idx="12"/>
          </p:nvPr>
        </p:nvSpPr>
        <p:spPr/>
        <p:txBody>
          <a:bodyPr/>
          <a:lstStyle/>
          <a:p>
            <a:fld id="{0FF54DE5-C571-48E8-A5BC-B369434E2F44}" type="slidenum">
              <a:rPr lang="en-US" smtClean="0"/>
              <a:pPr/>
              <a:t>9</a:t>
            </a:fld>
            <a:endParaRPr lang="en-US"/>
          </a:p>
        </p:txBody>
      </p:sp>
      <p:pic>
        <p:nvPicPr>
          <p:cNvPr id="30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239" y="3166106"/>
            <a:ext cx="5659070" cy="30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11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{7371D9C1-7843-2244-8897-6EEDA5DE0515}tf10001060</Template>
  <TotalTime>16</TotalTime>
  <Words>1358</Words>
  <Application>Microsoft Macintosh PowerPoint</Application>
  <PresentationFormat>Widescreen</PresentationFormat>
  <Paragraphs>107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Trebuchet MS</vt:lpstr>
      <vt:lpstr>Wingdings 3</vt:lpstr>
      <vt:lpstr>Facet</vt:lpstr>
      <vt:lpstr>Importance of Learning SOA in Modern GIS Lectures</vt:lpstr>
      <vt:lpstr>Introduction</vt:lpstr>
      <vt:lpstr>The role of Service Oriented Architecture in geopsatial domain</vt:lpstr>
      <vt:lpstr>Geospatial RESTful Web services </vt:lpstr>
      <vt:lpstr>Three-tier architecture</vt:lpstr>
      <vt:lpstr>SOA, SDI and INSPIRE</vt:lpstr>
      <vt:lpstr>NSDI GeoSrbija</vt:lpstr>
      <vt:lpstr>Implementation Technologies</vt:lpstr>
      <vt:lpstr>A4GEO student project</vt:lpstr>
      <vt:lpstr>A4GEO Back-end development and Rest services</vt:lpstr>
      <vt:lpstr>A4GEO Frontend</vt:lpstr>
      <vt:lpstr>A4GEO Frontend – geoportal </vt:lpstr>
      <vt:lpstr>A4GEO Frontend – geoportal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Learning SOA in Modern GIS Lectures</dc:title>
  <dc:creator>Dubravka Sladic</dc:creator>
  <cp:lastModifiedBy>Dubravka Sladic</cp:lastModifiedBy>
  <cp:revision>7</cp:revision>
  <dcterms:created xsi:type="dcterms:W3CDTF">2021-11-23T13:01:59Z</dcterms:created>
  <dcterms:modified xsi:type="dcterms:W3CDTF">2021-11-23T13:18:02Z</dcterms:modified>
</cp:coreProperties>
</file>