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33" r:id="rId3"/>
    <p:sldId id="334" r:id="rId4"/>
    <p:sldId id="270" r:id="rId5"/>
    <p:sldId id="289" r:id="rId6"/>
    <p:sldId id="355" r:id="rId7"/>
    <p:sldId id="343" r:id="rId8"/>
    <p:sldId id="316" r:id="rId9"/>
    <p:sldId id="356" r:id="rId10"/>
    <p:sldId id="324" r:id="rId11"/>
    <p:sldId id="345" r:id="rId12"/>
    <p:sldId id="346" r:id="rId13"/>
    <p:sldId id="347" r:id="rId14"/>
    <p:sldId id="349" r:id="rId15"/>
    <p:sldId id="348" r:id="rId16"/>
    <p:sldId id="350" r:id="rId17"/>
    <p:sldId id="351" r:id="rId18"/>
    <p:sldId id="352" r:id="rId19"/>
    <p:sldId id="354" r:id="rId20"/>
    <p:sldId id="259" r:id="rId21"/>
    <p:sldId id="357" r:id="rId22"/>
    <p:sldId id="339" r:id="rId23"/>
    <p:sldId id="340" r:id="rId24"/>
    <p:sldId id="342" r:id="rId25"/>
    <p:sldId id="358" r:id="rId26"/>
    <p:sldId id="265" r:id="rId27"/>
  </p:sldIdLst>
  <p:sldSz cx="17610138" cy="990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241"/>
    <a:srgbClr val="034EA2"/>
    <a:srgbClr val="EAEAEA"/>
    <a:srgbClr val="141D30"/>
    <a:srgbClr val="293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7DCDD-62AA-4FFE-AD7E-4F7DB211DE4D}" v="216" dt="2025-07-13T20:02:07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9" autoAdjust="0"/>
  </p:normalViewPr>
  <p:slideViewPr>
    <p:cSldViewPr snapToGrid="0">
      <p:cViewPr varScale="1">
        <p:scale>
          <a:sx n="60" d="100"/>
          <a:sy n="60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BDF470-F376-4AE6-88AC-4CE002D468FC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01EAAAFC-1458-4D00-9B45-D91C9D5DF1C9}">
      <dgm:prSet phldrT="[Text]" custT="1"/>
      <dgm:spPr/>
      <dgm:t>
        <a:bodyPr/>
        <a:lstStyle/>
        <a:p>
          <a:r>
            <a:rPr lang="en-US" sz="3200" b="1" dirty="0" err="1"/>
            <a:t>Vizija</a:t>
          </a:r>
          <a:r>
            <a:rPr lang="en-US" sz="3200" b="1" dirty="0"/>
            <a:t>:</a:t>
          </a:r>
          <a:r>
            <a:rPr lang="sr-Latn-RS" sz="3200" b="1" dirty="0"/>
            <a:t> </a:t>
          </a:r>
        </a:p>
        <a:p>
          <a:r>
            <a:rPr lang="en-US" sz="2800" dirty="0" err="1"/>
            <a:t>Ojačati</a:t>
          </a:r>
          <a:r>
            <a:rPr lang="en-US" sz="2800" dirty="0"/>
            <a:t> </a:t>
          </a:r>
          <a:r>
            <a:rPr lang="en-US" sz="2800" dirty="0" err="1"/>
            <a:t>kapacitete</a:t>
          </a:r>
          <a:r>
            <a:rPr lang="en-US" sz="2800" dirty="0"/>
            <a:t> u </a:t>
          </a:r>
          <a:r>
            <a:rPr lang="en-US" sz="2800" dirty="0" err="1"/>
            <a:t>oblasti</a:t>
          </a:r>
          <a:r>
            <a:rPr lang="en-US" sz="2800" dirty="0"/>
            <a:t> </a:t>
          </a:r>
          <a:r>
            <a:rPr lang="en-US" sz="2800" dirty="0" err="1"/>
            <a:t>sajber</a:t>
          </a:r>
          <a:r>
            <a:rPr lang="en-US" sz="2800" dirty="0"/>
            <a:t> </a:t>
          </a:r>
          <a:r>
            <a:rPr lang="en-US" sz="2800" dirty="0" err="1"/>
            <a:t>bezbednosti</a:t>
          </a:r>
          <a:r>
            <a:rPr lang="en-US" sz="2800" dirty="0"/>
            <a:t> </a:t>
          </a:r>
          <a:r>
            <a:rPr lang="en-US" sz="2800" dirty="0" err="1"/>
            <a:t>i</a:t>
          </a:r>
          <a:r>
            <a:rPr lang="en-US" sz="2800" dirty="0"/>
            <a:t> </a:t>
          </a:r>
          <a:r>
            <a:rPr lang="en-US" sz="2800" dirty="0" err="1"/>
            <a:t>veštačke</a:t>
          </a:r>
          <a:r>
            <a:rPr lang="en-US" sz="2800" dirty="0"/>
            <a:t> </a:t>
          </a:r>
          <a:r>
            <a:rPr lang="en-US" sz="2800" dirty="0" err="1"/>
            <a:t>inteligencije</a:t>
          </a:r>
          <a:r>
            <a:rPr lang="en-US" sz="2800" dirty="0"/>
            <a:t> u </a:t>
          </a:r>
          <a:r>
            <a:rPr lang="en-US" sz="2800" dirty="0" err="1"/>
            <a:t>visokoškolskim</a:t>
          </a:r>
          <a:r>
            <a:rPr lang="en-US" sz="2800" dirty="0"/>
            <a:t> </a:t>
          </a:r>
          <a:r>
            <a:rPr lang="en-US" sz="2800" dirty="0" err="1"/>
            <a:t>institucijama</a:t>
          </a:r>
          <a:r>
            <a:rPr lang="en-US" sz="2800" dirty="0"/>
            <a:t> </a:t>
          </a:r>
          <a:r>
            <a:rPr lang="en-US" sz="2800" dirty="0" err="1"/>
            <a:t>i</a:t>
          </a:r>
          <a:r>
            <a:rPr lang="en-US" sz="2800" dirty="0"/>
            <a:t> </a:t>
          </a:r>
          <a:r>
            <a:rPr lang="en-US" sz="2800" dirty="0" err="1"/>
            <a:t>inovacionim</a:t>
          </a:r>
          <a:r>
            <a:rPr lang="en-US" sz="2800" dirty="0"/>
            <a:t> </a:t>
          </a:r>
          <a:r>
            <a:rPr lang="en-US" sz="2800" dirty="0" err="1"/>
            <a:t>ekosistemima</a:t>
          </a:r>
          <a:r>
            <a:rPr lang="en-US" sz="2800" dirty="0"/>
            <a:t> </a:t>
          </a:r>
          <a:r>
            <a:rPr lang="en-US" sz="2800" dirty="0" err="1"/>
            <a:t>širom</a:t>
          </a:r>
          <a:r>
            <a:rPr lang="en-US" sz="2800" dirty="0"/>
            <a:t> </a:t>
          </a:r>
          <a:r>
            <a:rPr lang="en-US" sz="2800" dirty="0" err="1"/>
            <a:t>Evrope</a:t>
          </a:r>
          <a:br>
            <a:rPr lang="en-US" sz="3200" dirty="0"/>
          </a:br>
          <a:endParaRPr lang="en-GB" sz="3200" dirty="0"/>
        </a:p>
      </dgm:t>
    </dgm:pt>
    <dgm:pt modelId="{25A881E9-69B7-42C7-8FF9-9C1C9C689730}" type="parTrans" cxnId="{DB883A44-C9A3-4203-8E56-166E0095B360}">
      <dgm:prSet/>
      <dgm:spPr/>
      <dgm:t>
        <a:bodyPr/>
        <a:lstStyle/>
        <a:p>
          <a:endParaRPr lang="en-GB"/>
        </a:p>
      </dgm:t>
    </dgm:pt>
    <dgm:pt modelId="{7F7EDD53-C39A-49C3-80B8-9C5DEF5062C3}" type="sibTrans" cxnId="{DB883A44-C9A3-4203-8E56-166E0095B360}">
      <dgm:prSet/>
      <dgm:spPr/>
      <dgm:t>
        <a:bodyPr/>
        <a:lstStyle/>
        <a:p>
          <a:endParaRPr lang="en-GB"/>
        </a:p>
      </dgm:t>
    </dgm:pt>
    <dgm:pt modelId="{4D4C40C9-E0E2-4D15-973D-B58B9B9BF413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en-US" sz="3200" b="1" dirty="0" err="1"/>
            <a:t>Strateški</a:t>
          </a:r>
          <a:r>
            <a:rPr lang="en-US" sz="3200" b="1" dirty="0"/>
            <a:t> </a:t>
          </a:r>
          <a:r>
            <a:rPr lang="en-US" sz="3200" b="1" dirty="0" err="1"/>
            <a:t>stubovi</a:t>
          </a:r>
          <a:r>
            <a:rPr lang="en-US" sz="3200" b="1" dirty="0"/>
            <a:t>:</a:t>
          </a:r>
          <a:r>
            <a:rPr lang="sr-Latn-RS" sz="3200" b="1" dirty="0"/>
            <a:t> </a:t>
          </a:r>
        </a:p>
        <a:p>
          <a:pPr>
            <a:spcAft>
              <a:spcPts val="0"/>
            </a:spcAft>
          </a:pPr>
          <a:r>
            <a:rPr lang="en-US" sz="2800" dirty="0" err="1"/>
            <a:t>Obuka</a:t>
          </a:r>
          <a:r>
            <a:rPr lang="en-US" sz="2800" dirty="0"/>
            <a:t>, </a:t>
          </a:r>
          <a:r>
            <a:rPr lang="en-US" sz="2800" dirty="0" err="1"/>
            <a:t>inovacije</a:t>
          </a:r>
          <a:r>
            <a:rPr lang="en-US" sz="2800" dirty="0"/>
            <a:t>, </a:t>
          </a:r>
          <a:r>
            <a:rPr lang="en-US" sz="2800" dirty="0" err="1"/>
            <a:t>zajednica</a:t>
          </a:r>
          <a:r>
            <a:rPr lang="en-US" sz="2800" dirty="0"/>
            <a:t>, </a:t>
          </a:r>
          <a:endParaRPr lang="sr-Latn-RS" sz="2800" dirty="0"/>
        </a:p>
        <a:p>
          <a:pPr>
            <a:spcAft>
              <a:spcPts val="0"/>
            </a:spcAft>
          </a:pPr>
          <a:r>
            <a:rPr lang="en-US" sz="2800" dirty="0" err="1"/>
            <a:t>diseminacija</a:t>
          </a:r>
          <a:r>
            <a:rPr lang="en-US" sz="2800" dirty="0"/>
            <a:t>, </a:t>
          </a:r>
          <a:r>
            <a:rPr lang="en-US" sz="2800" dirty="0" err="1"/>
            <a:t>održivost</a:t>
          </a:r>
          <a:br>
            <a:rPr lang="en-US" sz="3200" dirty="0"/>
          </a:br>
          <a:endParaRPr lang="en-US" sz="2800" dirty="0"/>
        </a:p>
      </dgm:t>
    </dgm:pt>
    <dgm:pt modelId="{2B7282E2-82DB-4F58-9229-5DE348CDA3ED}" type="parTrans" cxnId="{332B99DC-4B01-4805-95AE-44243D04C1B1}">
      <dgm:prSet/>
      <dgm:spPr/>
      <dgm:t>
        <a:bodyPr/>
        <a:lstStyle/>
        <a:p>
          <a:endParaRPr lang="en-GB"/>
        </a:p>
      </dgm:t>
    </dgm:pt>
    <dgm:pt modelId="{DB067C95-2CED-4830-B252-7C1DC8EA6AF6}" type="sibTrans" cxnId="{332B99DC-4B01-4805-95AE-44243D04C1B1}">
      <dgm:prSet/>
      <dgm:spPr/>
      <dgm:t>
        <a:bodyPr/>
        <a:lstStyle/>
        <a:p>
          <a:endParaRPr lang="en-GB"/>
        </a:p>
      </dgm:t>
    </dgm:pt>
    <dgm:pt modelId="{4C497921-C565-41B1-986C-4898AB0B4F42}">
      <dgm:prSet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3200" b="1" dirty="0" err="1"/>
            <a:t>Ključni</a:t>
          </a:r>
          <a:r>
            <a:rPr lang="en-US" sz="3200" b="1" dirty="0"/>
            <a:t> </a:t>
          </a:r>
          <a:r>
            <a:rPr lang="en-US" sz="3200" b="1" dirty="0" err="1"/>
            <a:t>ciljevi</a:t>
          </a:r>
          <a:r>
            <a:rPr lang="en-US" sz="3200" b="1" dirty="0"/>
            <a:t>:</a:t>
          </a:r>
          <a:endParaRPr lang="en-US" sz="3200" dirty="0"/>
        </a:p>
        <a:p>
          <a:pPr algn="ctr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800" dirty="0"/>
            <a:t>Obuka više od 2.000 osoba</a:t>
          </a:r>
        </a:p>
        <a:p>
          <a:pPr algn="ctr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800" dirty="0"/>
            <a:t>Podrška za 28 startapova i skalapova</a:t>
          </a:r>
        </a:p>
        <a:p>
          <a:pPr algn="ctr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pl-PL" sz="2800" dirty="0"/>
            <a:t>Mentorstvo za 275 studenata i zaposlenih</a:t>
          </a:r>
        </a:p>
        <a:p>
          <a:pPr algn="ctr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 err="1"/>
            <a:t>Uspostavljanje</a:t>
          </a:r>
          <a:r>
            <a:rPr lang="en-US" sz="2800" dirty="0"/>
            <a:t> 12 </a:t>
          </a:r>
          <a:r>
            <a:rPr lang="sr-Latn-RS" sz="2800" dirty="0"/>
            <a:t>partnerstava</a:t>
          </a:r>
          <a:r>
            <a:rPr lang="en-US" sz="2800" dirty="0"/>
            <a:t> </a:t>
          </a:r>
          <a:r>
            <a:rPr lang="sr-Latn-RS" sz="2800" dirty="0"/>
            <a:t>(</a:t>
          </a:r>
          <a:r>
            <a:rPr lang="en-US" sz="2800" dirty="0" err="1"/>
            <a:t>radi</a:t>
          </a:r>
          <a:r>
            <a:rPr lang="en-US" sz="2800" dirty="0"/>
            <a:t> </a:t>
          </a:r>
          <a:r>
            <a:rPr lang="en-US" sz="2800" dirty="0" err="1"/>
            <a:t>jačanja</a:t>
          </a:r>
          <a:r>
            <a:rPr lang="en-US" sz="2800" dirty="0"/>
            <a:t> </a:t>
          </a:r>
          <a:r>
            <a:rPr lang="en-US" sz="2800" dirty="0" err="1"/>
            <a:t>sajber</a:t>
          </a:r>
          <a:r>
            <a:rPr lang="en-US" sz="2800" dirty="0"/>
            <a:t> </a:t>
          </a:r>
          <a:r>
            <a:rPr lang="en-US" sz="2800" dirty="0" err="1"/>
            <a:t>bezbednosnih</a:t>
          </a:r>
          <a:r>
            <a:rPr lang="en-US" sz="2800" dirty="0"/>
            <a:t> </a:t>
          </a:r>
          <a:r>
            <a:rPr lang="en-US" sz="2800" dirty="0" err="1"/>
            <a:t>i</a:t>
          </a:r>
          <a:r>
            <a:rPr lang="en-US" sz="2800" dirty="0"/>
            <a:t> </a:t>
          </a:r>
          <a:r>
            <a:rPr lang="en-US" sz="2800" dirty="0" err="1"/>
            <a:t>inovacionih</a:t>
          </a:r>
          <a:r>
            <a:rPr lang="en-US" sz="2800" dirty="0"/>
            <a:t> </a:t>
          </a:r>
          <a:r>
            <a:rPr lang="en-US" sz="2800" dirty="0" err="1"/>
            <a:t>ekosistema</a:t>
          </a:r>
          <a:r>
            <a:rPr lang="en-US" sz="2800" dirty="0"/>
            <a:t> </a:t>
          </a:r>
          <a:r>
            <a:rPr lang="en-US" sz="2800" dirty="0" err="1"/>
            <a:t>širom</a:t>
          </a:r>
          <a:r>
            <a:rPr lang="en-US" sz="2800" dirty="0"/>
            <a:t> </a:t>
          </a:r>
          <a:r>
            <a:rPr lang="en-US" sz="2800" dirty="0" err="1"/>
            <a:t>Evrope</a:t>
          </a:r>
          <a:r>
            <a:rPr lang="sr-Latn-RS" sz="2800" dirty="0"/>
            <a:t>)</a:t>
          </a:r>
          <a:endParaRPr lang="en-PH" sz="2800" b="1" dirty="0"/>
        </a:p>
      </dgm:t>
    </dgm:pt>
    <dgm:pt modelId="{AA3C0635-97CC-4513-8FD0-E573396B0DF0}" type="parTrans" cxnId="{B8DEEC6E-6359-4727-B16F-E147D921484A}">
      <dgm:prSet/>
      <dgm:spPr/>
      <dgm:t>
        <a:bodyPr/>
        <a:lstStyle/>
        <a:p>
          <a:endParaRPr lang="en-GB"/>
        </a:p>
      </dgm:t>
    </dgm:pt>
    <dgm:pt modelId="{9F832461-E574-46F9-963D-7843A6E1B623}" type="sibTrans" cxnId="{B8DEEC6E-6359-4727-B16F-E147D921484A}">
      <dgm:prSet/>
      <dgm:spPr/>
      <dgm:t>
        <a:bodyPr/>
        <a:lstStyle/>
        <a:p>
          <a:endParaRPr lang="en-GB"/>
        </a:p>
      </dgm:t>
    </dgm:pt>
    <dgm:pt modelId="{79321922-0D35-42D7-B93A-79968131EF6F}" type="pres">
      <dgm:prSet presAssocID="{E2BDF470-F376-4AE6-88AC-4CE002D468FC}" presName="diagram" presStyleCnt="0">
        <dgm:presLayoutVars>
          <dgm:dir/>
          <dgm:resizeHandles val="exact"/>
        </dgm:presLayoutVars>
      </dgm:prSet>
      <dgm:spPr/>
    </dgm:pt>
    <dgm:pt modelId="{EC489EB9-A92C-4CD7-B398-15938BE2F60C}" type="pres">
      <dgm:prSet presAssocID="{01EAAAFC-1458-4D00-9B45-D91C9D5DF1C9}" presName="node" presStyleLbl="node1" presStyleIdx="0" presStyleCnt="3" custScaleX="166242" custLinFactNeighborX="1670">
        <dgm:presLayoutVars>
          <dgm:bulletEnabled val="1"/>
        </dgm:presLayoutVars>
      </dgm:prSet>
      <dgm:spPr/>
    </dgm:pt>
    <dgm:pt modelId="{7FA0CAD2-46C8-45EC-B3C8-7B0F85D09198}" type="pres">
      <dgm:prSet presAssocID="{7F7EDD53-C39A-49C3-80B8-9C5DEF5062C3}" presName="sibTrans" presStyleCnt="0"/>
      <dgm:spPr/>
    </dgm:pt>
    <dgm:pt modelId="{5ECFCC8A-8194-42C0-AC06-C62C5B1815F4}" type="pres">
      <dgm:prSet presAssocID="{4D4C40C9-E0E2-4D15-973D-B58B9B9BF413}" presName="node" presStyleLbl="node1" presStyleIdx="1" presStyleCnt="3" custScaleX="160641" custLinFactNeighborX="-1903" custLinFactNeighborY="-488">
        <dgm:presLayoutVars>
          <dgm:bulletEnabled val="1"/>
        </dgm:presLayoutVars>
      </dgm:prSet>
      <dgm:spPr/>
    </dgm:pt>
    <dgm:pt modelId="{74BDB3B3-6A3B-4A6F-8942-64F43638631F}" type="pres">
      <dgm:prSet presAssocID="{DB067C95-2CED-4830-B252-7C1DC8EA6AF6}" presName="sibTrans" presStyleCnt="0"/>
      <dgm:spPr/>
    </dgm:pt>
    <dgm:pt modelId="{394C6935-CAD2-48C5-AE10-F8FE40D8A3E5}" type="pres">
      <dgm:prSet presAssocID="{4C497921-C565-41B1-986C-4898AB0B4F42}" presName="node" presStyleLbl="node1" presStyleIdx="2" presStyleCnt="3" custScaleX="333014" custLinFactNeighborY="-7238">
        <dgm:presLayoutVars>
          <dgm:bulletEnabled val="1"/>
        </dgm:presLayoutVars>
      </dgm:prSet>
      <dgm:spPr/>
    </dgm:pt>
  </dgm:ptLst>
  <dgm:cxnLst>
    <dgm:cxn modelId="{DB883A44-C9A3-4203-8E56-166E0095B360}" srcId="{E2BDF470-F376-4AE6-88AC-4CE002D468FC}" destId="{01EAAAFC-1458-4D00-9B45-D91C9D5DF1C9}" srcOrd="0" destOrd="0" parTransId="{25A881E9-69B7-42C7-8FF9-9C1C9C689730}" sibTransId="{7F7EDD53-C39A-49C3-80B8-9C5DEF5062C3}"/>
    <dgm:cxn modelId="{B8DEEC6E-6359-4727-B16F-E147D921484A}" srcId="{E2BDF470-F376-4AE6-88AC-4CE002D468FC}" destId="{4C497921-C565-41B1-986C-4898AB0B4F42}" srcOrd="2" destOrd="0" parTransId="{AA3C0635-97CC-4513-8FD0-E573396B0DF0}" sibTransId="{9F832461-E574-46F9-963D-7843A6E1B623}"/>
    <dgm:cxn modelId="{42D9DF72-AD8D-402B-9FEB-64A81D1684BE}" type="presOf" srcId="{4D4C40C9-E0E2-4D15-973D-B58B9B9BF413}" destId="{5ECFCC8A-8194-42C0-AC06-C62C5B1815F4}" srcOrd="0" destOrd="0" presId="urn:microsoft.com/office/officeart/2005/8/layout/default"/>
    <dgm:cxn modelId="{332B99DC-4B01-4805-95AE-44243D04C1B1}" srcId="{E2BDF470-F376-4AE6-88AC-4CE002D468FC}" destId="{4D4C40C9-E0E2-4D15-973D-B58B9B9BF413}" srcOrd="1" destOrd="0" parTransId="{2B7282E2-82DB-4F58-9229-5DE348CDA3ED}" sibTransId="{DB067C95-2CED-4830-B252-7C1DC8EA6AF6}"/>
    <dgm:cxn modelId="{D14DAEE5-9579-41A7-9859-C4F100B55986}" type="presOf" srcId="{01EAAAFC-1458-4D00-9B45-D91C9D5DF1C9}" destId="{EC489EB9-A92C-4CD7-B398-15938BE2F60C}" srcOrd="0" destOrd="0" presId="urn:microsoft.com/office/officeart/2005/8/layout/default"/>
    <dgm:cxn modelId="{FCF1A6EC-EDB4-4ED8-BB79-E55DFE526141}" type="presOf" srcId="{E2BDF470-F376-4AE6-88AC-4CE002D468FC}" destId="{79321922-0D35-42D7-B93A-79968131EF6F}" srcOrd="0" destOrd="0" presId="urn:microsoft.com/office/officeart/2005/8/layout/default"/>
    <dgm:cxn modelId="{A7EEE2ED-DB1A-4CFC-8C59-AA9F5F8369BB}" type="presOf" srcId="{4C497921-C565-41B1-986C-4898AB0B4F42}" destId="{394C6935-CAD2-48C5-AE10-F8FE40D8A3E5}" srcOrd="0" destOrd="0" presId="urn:microsoft.com/office/officeart/2005/8/layout/default"/>
    <dgm:cxn modelId="{9C2354BD-EB33-4123-B49E-4066E78A56BB}" type="presParOf" srcId="{79321922-0D35-42D7-B93A-79968131EF6F}" destId="{EC489EB9-A92C-4CD7-B398-15938BE2F60C}" srcOrd="0" destOrd="0" presId="urn:microsoft.com/office/officeart/2005/8/layout/default"/>
    <dgm:cxn modelId="{EA2485A6-2836-42C7-9751-3B932BE7AFB1}" type="presParOf" srcId="{79321922-0D35-42D7-B93A-79968131EF6F}" destId="{7FA0CAD2-46C8-45EC-B3C8-7B0F85D09198}" srcOrd="1" destOrd="0" presId="urn:microsoft.com/office/officeart/2005/8/layout/default"/>
    <dgm:cxn modelId="{1413166C-F41B-407F-B4B0-46A73E5FC550}" type="presParOf" srcId="{79321922-0D35-42D7-B93A-79968131EF6F}" destId="{5ECFCC8A-8194-42C0-AC06-C62C5B1815F4}" srcOrd="2" destOrd="0" presId="urn:microsoft.com/office/officeart/2005/8/layout/default"/>
    <dgm:cxn modelId="{1033BD58-37C9-48FE-97A2-0B86591B3752}" type="presParOf" srcId="{79321922-0D35-42D7-B93A-79968131EF6F}" destId="{74BDB3B3-6A3B-4A6F-8942-64F43638631F}" srcOrd="3" destOrd="0" presId="urn:microsoft.com/office/officeart/2005/8/layout/default"/>
    <dgm:cxn modelId="{69B248B4-796D-4022-A2CD-8E84D0D6F830}" type="presParOf" srcId="{79321922-0D35-42D7-B93A-79968131EF6F}" destId="{394C6935-CAD2-48C5-AE10-F8FE40D8A3E5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89EB9-A92C-4CD7-B398-15938BE2F60C}">
      <dsp:nvSpPr>
        <dsp:cNvPr id="0" name=""/>
        <dsp:cNvSpPr/>
      </dsp:nvSpPr>
      <dsp:spPr>
        <a:xfrm>
          <a:off x="484306" y="1350"/>
          <a:ext cx="7983226" cy="28813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Vizija</a:t>
          </a:r>
          <a:r>
            <a:rPr lang="en-US" sz="3200" b="1" kern="1200" dirty="0"/>
            <a:t>:</a:t>
          </a:r>
          <a:r>
            <a:rPr lang="sr-Latn-RS" sz="3200" b="1" kern="1200" dirty="0"/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Ojačati</a:t>
          </a:r>
          <a:r>
            <a:rPr lang="en-US" sz="2800" kern="1200" dirty="0"/>
            <a:t> </a:t>
          </a:r>
          <a:r>
            <a:rPr lang="en-US" sz="2800" kern="1200" dirty="0" err="1"/>
            <a:t>kapacitete</a:t>
          </a:r>
          <a:r>
            <a:rPr lang="en-US" sz="2800" kern="1200" dirty="0"/>
            <a:t> u </a:t>
          </a:r>
          <a:r>
            <a:rPr lang="en-US" sz="2800" kern="1200" dirty="0" err="1"/>
            <a:t>oblasti</a:t>
          </a:r>
          <a:r>
            <a:rPr lang="en-US" sz="2800" kern="1200" dirty="0"/>
            <a:t> </a:t>
          </a:r>
          <a:r>
            <a:rPr lang="en-US" sz="2800" kern="1200" dirty="0" err="1"/>
            <a:t>sajber</a:t>
          </a:r>
          <a:r>
            <a:rPr lang="en-US" sz="2800" kern="1200" dirty="0"/>
            <a:t> </a:t>
          </a:r>
          <a:r>
            <a:rPr lang="en-US" sz="2800" kern="1200" dirty="0" err="1"/>
            <a:t>bezbednosti</a:t>
          </a:r>
          <a:r>
            <a:rPr lang="en-US" sz="2800" kern="1200" dirty="0"/>
            <a:t> </a:t>
          </a:r>
          <a:r>
            <a:rPr lang="en-US" sz="2800" kern="1200" dirty="0" err="1"/>
            <a:t>i</a:t>
          </a:r>
          <a:r>
            <a:rPr lang="en-US" sz="2800" kern="1200" dirty="0"/>
            <a:t> </a:t>
          </a:r>
          <a:r>
            <a:rPr lang="en-US" sz="2800" kern="1200" dirty="0" err="1"/>
            <a:t>veštačke</a:t>
          </a:r>
          <a:r>
            <a:rPr lang="en-US" sz="2800" kern="1200" dirty="0"/>
            <a:t> </a:t>
          </a:r>
          <a:r>
            <a:rPr lang="en-US" sz="2800" kern="1200" dirty="0" err="1"/>
            <a:t>inteligencije</a:t>
          </a:r>
          <a:r>
            <a:rPr lang="en-US" sz="2800" kern="1200" dirty="0"/>
            <a:t> u </a:t>
          </a:r>
          <a:r>
            <a:rPr lang="en-US" sz="2800" kern="1200" dirty="0" err="1"/>
            <a:t>visokoškolskim</a:t>
          </a:r>
          <a:r>
            <a:rPr lang="en-US" sz="2800" kern="1200" dirty="0"/>
            <a:t> </a:t>
          </a:r>
          <a:r>
            <a:rPr lang="en-US" sz="2800" kern="1200" dirty="0" err="1"/>
            <a:t>institucijama</a:t>
          </a:r>
          <a:r>
            <a:rPr lang="en-US" sz="2800" kern="1200" dirty="0"/>
            <a:t> </a:t>
          </a:r>
          <a:r>
            <a:rPr lang="en-US" sz="2800" kern="1200" dirty="0" err="1"/>
            <a:t>i</a:t>
          </a:r>
          <a:r>
            <a:rPr lang="en-US" sz="2800" kern="1200" dirty="0"/>
            <a:t> </a:t>
          </a:r>
          <a:r>
            <a:rPr lang="en-US" sz="2800" kern="1200" dirty="0" err="1"/>
            <a:t>inovacionim</a:t>
          </a:r>
          <a:r>
            <a:rPr lang="en-US" sz="2800" kern="1200" dirty="0"/>
            <a:t> </a:t>
          </a:r>
          <a:r>
            <a:rPr lang="en-US" sz="2800" kern="1200" dirty="0" err="1"/>
            <a:t>ekosistemima</a:t>
          </a:r>
          <a:r>
            <a:rPr lang="en-US" sz="2800" kern="1200" dirty="0"/>
            <a:t> </a:t>
          </a:r>
          <a:r>
            <a:rPr lang="en-US" sz="2800" kern="1200" dirty="0" err="1"/>
            <a:t>širom</a:t>
          </a:r>
          <a:r>
            <a:rPr lang="en-US" sz="2800" kern="1200" dirty="0"/>
            <a:t> </a:t>
          </a:r>
          <a:r>
            <a:rPr lang="en-US" sz="2800" kern="1200" dirty="0" err="1"/>
            <a:t>Evrope</a:t>
          </a:r>
          <a:br>
            <a:rPr lang="en-US" sz="3200" kern="1200" dirty="0"/>
          </a:br>
          <a:endParaRPr lang="en-GB" sz="3200" kern="1200" dirty="0"/>
        </a:p>
      </dsp:txBody>
      <dsp:txXfrm>
        <a:off x="484306" y="1350"/>
        <a:ext cx="7983226" cy="2881303"/>
      </dsp:txXfrm>
    </dsp:sp>
    <dsp:sp modelId="{5ECFCC8A-8194-42C0-AC06-C62C5B1815F4}">
      <dsp:nvSpPr>
        <dsp:cNvPr id="0" name=""/>
        <dsp:cNvSpPr/>
      </dsp:nvSpPr>
      <dsp:spPr>
        <a:xfrm>
          <a:off x="8776168" y="0"/>
          <a:ext cx="7714257" cy="28813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Strateški</a:t>
          </a:r>
          <a:r>
            <a:rPr lang="en-US" sz="3200" b="1" kern="1200" dirty="0"/>
            <a:t> </a:t>
          </a:r>
          <a:r>
            <a:rPr lang="en-US" sz="3200" b="1" kern="1200" dirty="0" err="1"/>
            <a:t>stubovi</a:t>
          </a:r>
          <a:r>
            <a:rPr lang="en-US" sz="3200" b="1" kern="1200" dirty="0"/>
            <a:t>:</a:t>
          </a:r>
          <a:r>
            <a:rPr lang="sr-Latn-RS" sz="3200" b="1" kern="1200" dirty="0"/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/>
            <a:t>Obuka</a:t>
          </a:r>
          <a:r>
            <a:rPr lang="en-US" sz="2800" kern="1200" dirty="0"/>
            <a:t>, </a:t>
          </a:r>
          <a:r>
            <a:rPr lang="en-US" sz="2800" kern="1200" dirty="0" err="1"/>
            <a:t>inovacije</a:t>
          </a:r>
          <a:r>
            <a:rPr lang="en-US" sz="2800" kern="1200" dirty="0"/>
            <a:t>, </a:t>
          </a:r>
          <a:r>
            <a:rPr lang="en-US" sz="2800" kern="1200" dirty="0" err="1"/>
            <a:t>zajednica</a:t>
          </a:r>
          <a:r>
            <a:rPr lang="en-US" sz="2800" kern="1200" dirty="0"/>
            <a:t>, </a:t>
          </a:r>
          <a:endParaRPr lang="sr-Latn-RS" sz="28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/>
            <a:t>diseminacija</a:t>
          </a:r>
          <a:r>
            <a:rPr lang="en-US" sz="2800" kern="1200" dirty="0"/>
            <a:t>, </a:t>
          </a:r>
          <a:r>
            <a:rPr lang="en-US" sz="2800" kern="1200" dirty="0" err="1"/>
            <a:t>održivost</a:t>
          </a:r>
          <a:br>
            <a:rPr lang="en-US" sz="3200" kern="1200" dirty="0"/>
          </a:br>
          <a:endParaRPr lang="en-US" sz="2800" kern="1200" dirty="0"/>
        </a:p>
      </dsp:txBody>
      <dsp:txXfrm>
        <a:off x="8776168" y="0"/>
        <a:ext cx="7714257" cy="2881303"/>
      </dsp:txXfrm>
    </dsp:sp>
    <dsp:sp modelId="{394C6935-CAD2-48C5-AE10-F8FE40D8A3E5}">
      <dsp:nvSpPr>
        <dsp:cNvPr id="0" name=""/>
        <dsp:cNvSpPr/>
      </dsp:nvSpPr>
      <dsp:spPr>
        <a:xfrm>
          <a:off x="497007" y="3154321"/>
          <a:ext cx="15991905" cy="288130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Ključni</a:t>
          </a:r>
          <a:r>
            <a:rPr lang="en-US" sz="3200" b="1" kern="1200" dirty="0"/>
            <a:t> </a:t>
          </a:r>
          <a:r>
            <a:rPr lang="en-US" sz="3200" b="1" kern="1200" dirty="0" err="1"/>
            <a:t>ciljevi</a:t>
          </a:r>
          <a:r>
            <a:rPr lang="en-US" sz="3200" b="1" kern="1200" dirty="0"/>
            <a:t>:</a:t>
          </a:r>
          <a:endParaRPr lang="en-US" sz="3200" kern="1200" dirty="0"/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pl-PL" sz="2800" kern="1200" dirty="0"/>
            <a:t>Obuka više od 2.000 osoba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pl-PL" sz="2800" kern="1200" dirty="0"/>
            <a:t>Podrška za 28 startapova i skalapova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pl-PL" sz="2800" kern="1200" dirty="0"/>
            <a:t>Mentorstvo za 275 studenata i zaposlenih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 err="1"/>
            <a:t>Uspostavljanje</a:t>
          </a:r>
          <a:r>
            <a:rPr lang="en-US" sz="2800" kern="1200" dirty="0"/>
            <a:t> 12 </a:t>
          </a:r>
          <a:r>
            <a:rPr lang="sr-Latn-RS" sz="2800" kern="1200" dirty="0"/>
            <a:t>partnerstava</a:t>
          </a:r>
          <a:r>
            <a:rPr lang="en-US" sz="2800" kern="1200" dirty="0"/>
            <a:t> </a:t>
          </a:r>
          <a:r>
            <a:rPr lang="sr-Latn-RS" sz="2800" kern="1200" dirty="0"/>
            <a:t>(</a:t>
          </a:r>
          <a:r>
            <a:rPr lang="en-US" sz="2800" kern="1200" dirty="0" err="1"/>
            <a:t>radi</a:t>
          </a:r>
          <a:r>
            <a:rPr lang="en-US" sz="2800" kern="1200" dirty="0"/>
            <a:t> </a:t>
          </a:r>
          <a:r>
            <a:rPr lang="en-US" sz="2800" kern="1200" dirty="0" err="1"/>
            <a:t>jačanja</a:t>
          </a:r>
          <a:r>
            <a:rPr lang="en-US" sz="2800" kern="1200" dirty="0"/>
            <a:t> </a:t>
          </a:r>
          <a:r>
            <a:rPr lang="en-US" sz="2800" kern="1200" dirty="0" err="1"/>
            <a:t>sajber</a:t>
          </a:r>
          <a:r>
            <a:rPr lang="en-US" sz="2800" kern="1200" dirty="0"/>
            <a:t> </a:t>
          </a:r>
          <a:r>
            <a:rPr lang="en-US" sz="2800" kern="1200" dirty="0" err="1"/>
            <a:t>bezbednosnih</a:t>
          </a:r>
          <a:r>
            <a:rPr lang="en-US" sz="2800" kern="1200" dirty="0"/>
            <a:t> </a:t>
          </a:r>
          <a:r>
            <a:rPr lang="en-US" sz="2800" kern="1200" dirty="0" err="1"/>
            <a:t>i</a:t>
          </a:r>
          <a:r>
            <a:rPr lang="en-US" sz="2800" kern="1200" dirty="0"/>
            <a:t> </a:t>
          </a:r>
          <a:r>
            <a:rPr lang="en-US" sz="2800" kern="1200" dirty="0" err="1"/>
            <a:t>inovacionih</a:t>
          </a:r>
          <a:r>
            <a:rPr lang="en-US" sz="2800" kern="1200" dirty="0"/>
            <a:t> </a:t>
          </a:r>
          <a:r>
            <a:rPr lang="en-US" sz="2800" kern="1200" dirty="0" err="1"/>
            <a:t>ekosistema</a:t>
          </a:r>
          <a:r>
            <a:rPr lang="en-US" sz="2800" kern="1200" dirty="0"/>
            <a:t> </a:t>
          </a:r>
          <a:r>
            <a:rPr lang="en-US" sz="2800" kern="1200" dirty="0" err="1"/>
            <a:t>širom</a:t>
          </a:r>
          <a:r>
            <a:rPr lang="en-US" sz="2800" kern="1200" dirty="0"/>
            <a:t> </a:t>
          </a:r>
          <a:r>
            <a:rPr lang="en-US" sz="2800" kern="1200" dirty="0" err="1"/>
            <a:t>Evrope</a:t>
          </a:r>
          <a:r>
            <a:rPr lang="sr-Latn-RS" sz="2800" kern="1200" dirty="0"/>
            <a:t>)</a:t>
          </a:r>
          <a:endParaRPr lang="en-PH" sz="2800" b="1" kern="1200" dirty="0"/>
        </a:p>
      </dsp:txBody>
      <dsp:txXfrm>
        <a:off x="497007" y="3154321"/>
        <a:ext cx="15991905" cy="2881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68859-F4DE-4179-8999-CC7ACEC64CBC}" type="datetimeFigureOut">
              <a:rPr lang="en-GB" smtClean="0"/>
              <a:t>17/11/2025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DDC60-A8FF-48A0-A03F-4A8F105527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DCCB-3830-77C5-A944-1FDB88CF3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D519D5A-9D8C-ED04-05BA-917502B06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B87C6526-FE85-EF6A-8B4C-AFE2750D8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640AEAA-660F-1B0B-AD20-DFE29F220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F770-90B5-4047-9CDB-031CE8D6DDA0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898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DCCB-3830-77C5-A944-1FDB88CF3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D519D5A-9D8C-ED04-05BA-917502B06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B87C6526-FE85-EF6A-8B4C-AFE2750D8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640AEAA-660F-1B0B-AD20-DFE29F220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F770-90B5-4047-9CDB-031CE8D6DDA0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6759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DC60-A8FF-48A0-A03F-4A8F105527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483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DCCB-3830-77C5-A944-1FDB88CF3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D519D5A-9D8C-ED04-05BA-917502B06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B87C6526-FE85-EF6A-8B4C-AFE2750D8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640AEAA-660F-1B0B-AD20-DFE29F220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F770-90B5-4047-9CDB-031CE8D6DDA0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90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8008-9487-26F8-3B4C-5C107BFB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19" y="2859933"/>
            <a:ext cx="11231881" cy="197114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5547E-7FC5-027C-AF83-08AFE4899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719" y="4964075"/>
            <a:ext cx="11231881" cy="2391656"/>
          </a:xfrm>
        </p:spPr>
        <p:txBody>
          <a:bodyPr/>
          <a:lstStyle>
            <a:lvl1pPr marL="0" indent="0" algn="l">
              <a:buNone/>
              <a:defRPr sz="3467">
                <a:solidFill>
                  <a:schemeClr val="tx1"/>
                </a:solidFill>
              </a:defRPr>
            </a:lvl1pPr>
            <a:lvl2pPr marL="660374" indent="0" algn="ctr">
              <a:buNone/>
              <a:defRPr sz="2889"/>
            </a:lvl2pPr>
            <a:lvl3pPr marL="1320748" indent="0" algn="ctr">
              <a:buNone/>
              <a:defRPr sz="2601"/>
            </a:lvl3pPr>
            <a:lvl4pPr marL="1981122" indent="0" algn="ctr">
              <a:buNone/>
              <a:defRPr sz="2311"/>
            </a:lvl4pPr>
            <a:lvl5pPr marL="2641496" indent="0" algn="ctr">
              <a:buNone/>
              <a:defRPr sz="2311"/>
            </a:lvl5pPr>
            <a:lvl6pPr marL="3301870" indent="0" algn="ctr">
              <a:buNone/>
              <a:defRPr sz="2311"/>
            </a:lvl6pPr>
            <a:lvl7pPr marL="3962244" indent="0" algn="ctr">
              <a:buNone/>
              <a:defRPr sz="2311"/>
            </a:lvl7pPr>
            <a:lvl8pPr marL="4622618" indent="0" algn="ctr">
              <a:buNone/>
              <a:defRPr sz="2311"/>
            </a:lvl8pPr>
            <a:lvl9pPr marL="5282992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DBFF5F-AFA1-3CDE-5FC9-318C4CC0BA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1" y="468277"/>
            <a:ext cx="4185040" cy="239165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DC7FAE-736D-A5D0-7AC9-4EF021C1029F}"/>
              </a:ext>
            </a:extLst>
          </p:cNvPr>
          <p:cNvCxnSpPr/>
          <p:nvPr userDrawn="1"/>
        </p:nvCxnSpPr>
        <p:spPr>
          <a:xfrm>
            <a:off x="9326880" y="8265161"/>
            <a:ext cx="0" cy="9127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187EB13-4BD4-F0F0-3B28-EC2A27E534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539" y="7992568"/>
            <a:ext cx="1400879" cy="13969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48EFD7-43FB-7D40-AFB1-38682FCE0B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9" y="8023048"/>
            <a:ext cx="7191163" cy="11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38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BC95-EB62-4D70-835A-1CF3F027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05" y="527404"/>
            <a:ext cx="11806795" cy="10473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B0DA-45ED-5EFD-4548-6EE45FDCC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55EEE9-C460-0F4E-C16A-8223D571860B}"/>
              </a:ext>
            </a:extLst>
          </p:cNvPr>
          <p:cNvSpPr/>
          <p:nvPr userDrawn="1"/>
        </p:nvSpPr>
        <p:spPr>
          <a:xfrm>
            <a:off x="0" y="8953499"/>
            <a:ext cx="17610138" cy="947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920F1A0-AF49-894A-DFCF-63628F1EB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3928" y="9167988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fld id="{1D51ADC0-E7B0-4F69-90F3-78AF313AEBE5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9446A-57BF-BBA8-34CC-DC2F1C313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87" y="9000201"/>
            <a:ext cx="2093045" cy="759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A0B3B-9802-884F-7388-3AE0216974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9299"/>
          <a:stretch/>
        </p:blipFill>
        <p:spPr>
          <a:xfrm>
            <a:off x="377091" y="9167988"/>
            <a:ext cx="1566205" cy="527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2C7AF7-0C3C-F976-8B2E-3AC62DECE2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273944" y="9153092"/>
            <a:ext cx="2285402" cy="5422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FEB298-61EE-8EF7-0D6E-EE0F7989E358}"/>
              </a:ext>
            </a:extLst>
          </p:cNvPr>
          <p:cNvCxnSpPr>
            <a:cxnSpLocks/>
          </p:cNvCxnSpPr>
          <p:nvPr userDrawn="1"/>
        </p:nvCxnSpPr>
        <p:spPr>
          <a:xfrm>
            <a:off x="15921338" y="9153092"/>
            <a:ext cx="0" cy="50393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DD55C08-D223-3625-7154-67E3C8FE17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3331" y="9000201"/>
            <a:ext cx="855424" cy="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BC95-EB62-4D70-835A-1CF3F027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05" y="527404"/>
            <a:ext cx="11298795" cy="1047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B0DA-45ED-5EFD-4548-6EE45FDCC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701" y="2637014"/>
            <a:ext cx="15032599" cy="62852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50AE7-5FA6-7FEE-DA7F-1D478D531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580"/>
            <a:ext cx="17610138" cy="952369"/>
          </a:xfrm>
          <a:prstGeom prst="rect">
            <a:avLst/>
          </a:prstGeom>
          <a:ln>
            <a:noFill/>
          </a:ln>
          <a:effectLst>
            <a:outerShdw blurRad="190500" dist="38100" sx="102000" sy="102000" algn="ctr" rotWithShape="0">
              <a:prstClr val="black">
                <a:alpha val="41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C9A61E-2FC8-817E-4251-63DCD8A34C98}"/>
              </a:ext>
            </a:extLst>
          </p:cNvPr>
          <p:cNvSpPr/>
          <p:nvPr userDrawn="1"/>
        </p:nvSpPr>
        <p:spPr>
          <a:xfrm>
            <a:off x="0" y="8953499"/>
            <a:ext cx="17610138" cy="947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413870-E034-38E9-166A-7BF1B35BC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3928" y="9167988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fld id="{1D51ADC0-E7B0-4F69-90F3-78AF313AEBE5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743B78-47B9-1DC1-98F1-EA4D7C6505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87" y="9000201"/>
            <a:ext cx="2093045" cy="759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E7879-19F7-0FC0-5BC9-B3744FBF2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9299"/>
          <a:stretch/>
        </p:blipFill>
        <p:spPr>
          <a:xfrm>
            <a:off x="377091" y="9167988"/>
            <a:ext cx="1566205" cy="5274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B3AC17-7907-99B1-C0BC-907BA7FC8E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273944" y="9153092"/>
            <a:ext cx="2285402" cy="5422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A23D40-DB89-6F8A-544C-8FDC3CC90BF4}"/>
              </a:ext>
            </a:extLst>
          </p:cNvPr>
          <p:cNvCxnSpPr>
            <a:cxnSpLocks/>
          </p:cNvCxnSpPr>
          <p:nvPr userDrawn="1"/>
        </p:nvCxnSpPr>
        <p:spPr>
          <a:xfrm>
            <a:off x="15921338" y="9153092"/>
            <a:ext cx="0" cy="50393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4D71BA4-AB01-DD73-604E-81AC3A8C78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3331" y="9000201"/>
            <a:ext cx="855424" cy="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41A4CF-0B6A-D648-E242-BB54D9A1B0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b="77191"/>
          <a:stretch/>
        </p:blipFill>
        <p:spPr>
          <a:xfrm>
            <a:off x="-794" y="-12076"/>
            <a:ext cx="17610138" cy="2224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466B3-6794-A449-5552-741E83C2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46" y="252946"/>
            <a:ext cx="10529394" cy="19147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2AB0A2-562E-F973-DA3C-58109E052069}"/>
              </a:ext>
            </a:extLst>
          </p:cNvPr>
          <p:cNvSpPr/>
          <p:nvPr userDrawn="1"/>
        </p:nvSpPr>
        <p:spPr>
          <a:xfrm>
            <a:off x="8912690" y="2212632"/>
            <a:ext cx="8697449" cy="3083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4622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DD70A0F-DC67-0EDB-C9B0-CC68B7996C69}"/>
              </a:ext>
            </a:extLst>
          </p:cNvPr>
          <p:cNvSpPr/>
          <p:nvPr userDrawn="1"/>
        </p:nvSpPr>
        <p:spPr>
          <a:xfrm>
            <a:off x="13174992" y="2021018"/>
            <a:ext cx="4435146" cy="261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4622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610290-706E-4D57-819D-79D2C8593FD6}"/>
              </a:ext>
            </a:extLst>
          </p:cNvPr>
          <p:cNvSpPr/>
          <p:nvPr userDrawn="1"/>
        </p:nvSpPr>
        <p:spPr>
          <a:xfrm>
            <a:off x="11284995" y="2065999"/>
            <a:ext cx="2049794" cy="193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4622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F03C2D-EBB7-5058-59F6-77D942ED59BE}"/>
              </a:ext>
            </a:extLst>
          </p:cNvPr>
          <p:cNvSpPr/>
          <p:nvPr userDrawn="1"/>
        </p:nvSpPr>
        <p:spPr>
          <a:xfrm>
            <a:off x="10349925" y="2153947"/>
            <a:ext cx="1086885" cy="105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4622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205086-98F0-9926-EA95-EDA8D2FC3E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580"/>
            <a:ext cx="17610138" cy="952369"/>
          </a:xfrm>
          <a:prstGeom prst="rect">
            <a:avLst/>
          </a:prstGeom>
          <a:ln>
            <a:noFill/>
          </a:ln>
          <a:effectLst>
            <a:outerShdw blurRad="190500" dist="38100" sx="102000" sy="102000" algn="ctr" rotWithShape="0">
              <a:prstClr val="black">
                <a:alpha val="41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3FF237-C414-BE45-2138-8C49339BA792}"/>
              </a:ext>
            </a:extLst>
          </p:cNvPr>
          <p:cNvSpPr/>
          <p:nvPr userDrawn="1"/>
        </p:nvSpPr>
        <p:spPr>
          <a:xfrm>
            <a:off x="0" y="8953499"/>
            <a:ext cx="17610138" cy="947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58264A9-EC29-21B6-464F-B8C3E9A5A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3928" y="9167988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fld id="{1D51ADC0-E7B0-4F69-90F3-78AF313AEBE5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B90399-7E5B-F92F-1564-1FADE8D28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87" y="9000201"/>
            <a:ext cx="2093045" cy="759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77417D-4994-2F66-5022-2E0454860A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9299"/>
          <a:stretch/>
        </p:blipFill>
        <p:spPr>
          <a:xfrm>
            <a:off x="377091" y="9167988"/>
            <a:ext cx="1566205" cy="5274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9F6336-A6E1-4127-30F7-590F08DB176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273944" y="9153092"/>
            <a:ext cx="2285402" cy="5422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3C77A-12AB-E066-FAE8-83146D01BFC3}"/>
              </a:ext>
            </a:extLst>
          </p:cNvPr>
          <p:cNvCxnSpPr>
            <a:cxnSpLocks/>
          </p:cNvCxnSpPr>
          <p:nvPr userDrawn="1"/>
        </p:nvCxnSpPr>
        <p:spPr>
          <a:xfrm>
            <a:off x="15921338" y="9153092"/>
            <a:ext cx="0" cy="50393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747EF96-C4CC-2422-031B-E1306BD67E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3331" y="9000201"/>
            <a:ext cx="855424" cy="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73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A988-0222-1B91-B5F2-BB49B589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274" y="527404"/>
            <a:ext cx="7595171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1806C-A671-52ED-FD9D-A5AE62543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2629" r="43436"/>
          <a:stretch/>
        </p:blipFill>
        <p:spPr>
          <a:xfrm>
            <a:off x="0" y="0"/>
            <a:ext cx="6427694" cy="9906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D9CF95-0957-E0D9-543B-8C2847FAD441}"/>
              </a:ext>
            </a:extLst>
          </p:cNvPr>
          <p:cNvSpPr/>
          <p:nvPr userDrawn="1"/>
        </p:nvSpPr>
        <p:spPr>
          <a:xfrm>
            <a:off x="6137170" y="792478"/>
            <a:ext cx="832992" cy="59283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251C9-685F-25FD-D9DE-79A650DBAD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4693" y="4266629"/>
            <a:ext cx="9906001" cy="1372740"/>
          </a:xfrm>
          <a:prstGeom prst="rect">
            <a:avLst/>
          </a:prstGeom>
          <a:ln>
            <a:noFill/>
          </a:ln>
          <a:effectLst>
            <a:outerShdw blurRad="190500" dist="38100" sx="102000" sy="102000" algn="ctr" rotWithShape="0">
              <a:prstClr val="black">
                <a:alpha val="4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328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A988-0222-1B91-B5F2-BB49B589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91" y="594640"/>
            <a:ext cx="8889534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1806C-A671-52ED-FD9D-A5AE62543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 l="43534" r="13208"/>
          <a:stretch/>
        </p:blipFill>
        <p:spPr>
          <a:xfrm>
            <a:off x="11182444" y="-2"/>
            <a:ext cx="6427694" cy="9906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D9CF95-0957-E0D9-543B-8C2847FAD441}"/>
              </a:ext>
            </a:extLst>
          </p:cNvPr>
          <p:cNvSpPr/>
          <p:nvPr userDrawn="1"/>
        </p:nvSpPr>
        <p:spPr>
          <a:xfrm>
            <a:off x="10623902" y="5446059"/>
            <a:ext cx="832992" cy="43739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251C9-685F-25FD-D9DE-79A650DBAD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3894" y="4266629"/>
            <a:ext cx="9906001" cy="1372740"/>
          </a:xfrm>
          <a:prstGeom prst="rect">
            <a:avLst/>
          </a:prstGeom>
          <a:ln>
            <a:noFill/>
          </a:ln>
          <a:effectLst>
            <a:outerShdw blurRad="190500" dist="38100" sx="102000" sy="102000" algn="ctr" rotWithShape="0">
              <a:prstClr val="black">
                <a:alpha val="4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106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2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BC95-EB62-4D70-835A-1CF3F027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05" y="527404"/>
            <a:ext cx="11298795" cy="1047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B0DA-45ED-5EFD-4548-6EE45FDCC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701" y="2637014"/>
            <a:ext cx="15032599" cy="62852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2D358-CB4E-7E26-8D0E-EB41B4E39282}"/>
              </a:ext>
            </a:extLst>
          </p:cNvPr>
          <p:cNvSpPr/>
          <p:nvPr userDrawn="1"/>
        </p:nvSpPr>
        <p:spPr>
          <a:xfrm>
            <a:off x="0" y="8953499"/>
            <a:ext cx="17610138" cy="947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490688-B4B4-0732-E08F-F8011E76A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3928" y="9167988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fld id="{1D51ADC0-E7B0-4F69-90F3-78AF313AEBE5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37511-63A8-A141-CF62-01371C33D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87" y="9000201"/>
            <a:ext cx="2093045" cy="759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86F71-D8D2-6F42-90DD-6F737CC79D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9299"/>
          <a:stretch/>
        </p:blipFill>
        <p:spPr>
          <a:xfrm>
            <a:off x="377091" y="9167988"/>
            <a:ext cx="1566205" cy="527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CF4C97-5232-0A3F-78F6-FE02D9005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73944" y="9153092"/>
            <a:ext cx="2285402" cy="5422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EF32C6-5C06-F28A-5731-1367B328CE09}"/>
              </a:ext>
            </a:extLst>
          </p:cNvPr>
          <p:cNvCxnSpPr>
            <a:cxnSpLocks/>
          </p:cNvCxnSpPr>
          <p:nvPr userDrawn="1"/>
        </p:nvCxnSpPr>
        <p:spPr>
          <a:xfrm>
            <a:off x="15921338" y="9153092"/>
            <a:ext cx="0" cy="50393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D1B5F85-261D-CF9C-40B5-C879AA1A6E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3331" y="9000201"/>
            <a:ext cx="855424" cy="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3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61A2-9C2B-15F9-BE71-92BD0720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35804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01C4D21-253C-1F5A-4C3C-CF78F64737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22603" y="4575793"/>
            <a:ext cx="10942061" cy="754415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Orbitron" pitchFamily="2" charset="0"/>
              </a:defRPr>
            </a:lvl1pPr>
            <a:lvl2pPr marL="660380" indent="0" algn="ctr">
              <a:buFontTx/>
              <a:buNone/>
              <a:defRPr/>
            </a:lvl2pPr>
            <a:lvl3pPr marL="1320759" indent="0" algn="ctr">
              <a:buFontTx/>
              <a:buNone/>
              <a:defRPr/>
            </a:lvl3pPr>
            <a:lvl4pPr marL="1981139" indent="0" algn="ctr">
              <a:buFontTx/>
              <a:buNone/>
              <a:defRPr/>
            </a:lvl4pPr>
            <a:lvl5pPr marL="2641519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{{</a:t>
            </a:r>
            <a:r>
              <a:rPr lang="en-US" dirty="0" err="1"/>
              <a:t>Full_Name</a:t>
            </a:r>
            <a:r>
              <a:rPr lang="en-US" dirty="0"/>
              <a:t>}}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41214B3-6656-D90E-A279-8A0214E27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2603" y="6103250"/>
            <a:ext cx="10942061" cy="466894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311">
                <a:latin typeface="Inter Medium" panose="02000503000000020004" pitchFamily="2" charset="0"/>
                <a:ea typeface="Inter Medium" panose="02000503000000020004" pitchFamily="2" charset="0"/>
              </a:defRPr>
            </a:lvl1pPr>
            <a:lvl2pPr marL="660380" indent="0" algn="ctr">
              <a:buFontTx/>
              <a:buNone/>
              <a:defRPr/>
            </a:lvl2pPr>
            <a:lvl3pPr marL="1320759" indent="0" algn="ctr">
              <a:buFontTx/>
              <a:buNone/>
              <a:defRPr/>
            </a:lvl3pPr>
            <a:lvl4pPr marL="1981139" indent="0" algn="ctr">
              <a:buFontTx/>
              <a:buNone/>
              <a:defRPr/>
            </a:lvl4pPr>
            <a:lvl5pPr marL="2641519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{{</a:t>
            </a:r>
            <a:r>
              <a:rPr lang="en-US" dirty="0" err="1"/>
              <a:t>Course_Title</a:t>
            </a:r>
            <a:r>
              <a:rPr lang="en-US" dirty="0"/>
              <a:t>}}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D2BA850-785D-1EAE-8BA1-C7780AC1FB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22603" y="6673800"/>
            <a:ext cx="10942061" cy="466894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22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60380" indent="0" algn="ctr">
              <a:buFontTx/>
              <a:buNone/>
              <a:defRPr/>
            </a:lvl2pPr>
            <a:lvl3pPr marL="1320759" indent="0" algn="ctr">
              <a:buFontTx/>
              <a:buNone/>
              <a:defRPr/>
            </a:lvl3pPr>
            <a:lvl4pPr marL="1981139" indent="0" algn="ctr">
              <a:buFontTx/>
              <a:buNone/>
              <a:defRPr/>
            </a:lvl4pPr>
            <a:lvl5pPr marL="2641519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{{</a:t>
            </a:r>
            <a:r>
              <a:rPr lang="en-US" dirty="0" err="1"/>
              <a:t>Date_Completed</a:t>
            </a:r>
            <a:r>
              <a:rPr lang="en-US" dirty="0"/>
              <a:t>}}</a:t>
            </a:r>
          </a:p>
        </p:txBody>
      </p:sp>
    </p:spTree>
    <p:extLst>
      <p:ext uri="{BB962C8B-B14F-4D97-AF65-F5344CB8AC3E}">
        <p14:creationId xmlns:p14="http://schemas.microsoft.com/office/powerpoint/2010/main" val="13859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8008-9487-26F8-3B4C-5C107BFB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19" y="2859933"/>
            <a:ext cx="11231881" cy="197114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5547E-7FC5-027C-AF83-08AFE4899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719" y="4964075"/>
            <a:ext cx="11231881" cy="2391656"/>
          </a:xfrm>
        </p:spPr>
        <p:txBody>
          <a:bodyPr/>
          <a:lstStyle>
            <a:lvl1pPr marL="0" indent="0" algn="l">
              <a:buNone/>
              <a:defRPr sz="3467">
                <a:solidFill>
                  <a:schemeClr val="tx1"/>
                </a:solidFill>
              </a:defRPr>
            </a:lvl1pPr>
            <a:lvl2pPr marL="660374" indent="0" algn="ctr">
              <a:buNone/>
              <a:defRPr sz="2889"/>
            </a:lvl2pPr>
            <a:lvl3pPr marL="1320748" indent="0" algn="ctr">
              <a:buNone/>
              <a:defRPr sz="2601"/>
            </a:lvl3pPr>
            <a:lvl4pPr marL="1981122" indent="0" algn="ctr">
              <a:buNone/>
              <a:defRPr sz="2311"/>
            </a:lvl4pPr>
            <a:lvl5pPr marL="2641496" indent="0" algn="ctr">
              <a:buNone/>
              <a:defRPr sz="2311"/>
            </a:lvl5pPr>
            <a:lvl6pPr marL="3301870" indent="0" algn="ctr">
              <a:buNone/>
              <a:defRPr sz="2311"/>
            </a:lvl6pPr>
            <a:lvl7pPr marL="3962244" indent="0" algn="ctr">
              <a:buNone/>
              <a:defRPr sz="2311"/>
            </a:lvl7pPr>
            <a:lvl8pPr marL="4622618" indent="0" algn="ctr">
              <a:buNone/>
              <a:defRPr sz="2311"/>
            </a:lvl8pPr>
            <a:lvl9pPr marL="5282992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DBFF5F-AFA1-3CDE-5FC9-318C4CC0BA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1" y="468277"/>
            <a:ext cx="4185040" cy="239165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DC7FAE-736D-A5D0-7AC9-4EF021C1029F}"/>
              </a:ext>
            </a:extLst>
          </p:cNvPr>
          <p:cNvCxnSpPr/>
          <p:nvPr userDrawn="1"/>
        </p:nvCxnSpPr>
        <p:spPr>
          <a:xfrm>
            <a:off x="9326880" y="8265161"/>
            <a:ext cx="0" cy="9127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187EB13-4BD4-F0F0-3B28-EC2A27E534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539" y="7992568"/>
            <a:ext cx="1400879" cy="13969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48EFD7-43FB-7D40-AFB1-38682FCE0B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9" y="8023048"/>
            <a:ext cx="7191163" cy="11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3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88DA805-DFCA-21DB-4C67-4B3F6A233088}"/>
              </a:ext>
            </a:extLst>
          </p:cNvPr>
          <p:cNvSpPr/>
          <p:nvPr userDrawn="1"/>
        </p:nvSpPr>
        <p:spPr>
          <a:xfrm>
            <a:off x="12263718" y="7436224"/>
            <a:ext cx="5254897" cy="88007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95F0AB-C95D-EEAF-28BC-C9E632666E95}"/>
              </a:ext>
            </a:extLst>
          </p:cNvPr>
          <p:cNvSpPr/>
          <p:nvPr userDrawn="1"/>
        </p:nvSpPr>
        <p:spPr>
          <a:xfrm>
            <a:off x="7906875" y="7594600"/>
            <a:ext cx="9587750" cy="119510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59C78F-0098-0AD6-33F8-20ADA129A744}"/>
              </a:ext>
            </a:extLst>
          </p:cNvPr>
          <p:cNvSpPr/>
          <p:nvPr userDrawn="1"/>
        </p:nvSpPr>
        <p:spPr>
          <a:xfrm>
            <a:off x="0" y="7929562"/>
            <a:ext cx="17610138" cy="197643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98008-9487-26F8-3B4C-5C107BFB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1267" y="3098802"/>
            <a:ext cx="13207604" cy="1971147"/>
          </a:xfrm>
        </p:spPr>
        <p:txBody>
          <a:bodyPr anchor="b">
            <a:normAutofit/>
          </a:bodyPr>
          <a:lstStyle>
            <a:lvl1pPr algn="ct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5547E-7FC5-027C-AF83-08AFE4899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>
                <a:solidFill>
                  <a:schemeClr val="accent1"/>
                </a:solidFill>
              </a:defRPr>
            </a:lvl1pPr>
            <a:lvl2pPr marL="660374" indent="0" algn="ctr">
              <a:buNone/>
              <a:defRPr sz="2889"/>
            </a:lvl2pPr>
            <a:lvl3pPr marL="1320748" indent="0" algn="ctr">
              <a:buNone/>
              <a:defRPr sz="2601"/>
            </a:lvl3pPr>
            <a:lvl4pPr marL="1981122" indent="0" algn="ctr">
              <a:buNone/>
              <a:defRPr sz="2311"/>
            </a:lvl4pPr>
            <a:lvl5pPr marL="2641496" indent="0" algn="ctr">
              <a:buNone/>
              <a:defRPr sz="2311"/>
            </a:lvl5pPr>
            <a:lvl6pPr marL="3301870" indent="0" algn="ctr">
              <a:buNone/>
              <a:defRPr sz="2311"/>
            </a:lvl6pPr>
            <a:lvl7pPr marL="3962244" indent="0" algn="ctr">
              <a:buNone/>
              <a:defRPr sz="2311"/>
            </a:lvl7pPr>
            <a:lvl8pPr marL="4622618" indent="0" algn="ctr">
              <a:buNone/>
              <a:defRPr sz="2311"/>
            </a:lvl8pPr>
            <a:lvl9pPr marL="5282992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DBFF5F-AFA1-3CDE-5FC9-318C4CC0BA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991" y="484228"/>
            <a:ext cx="5197355" cy="2970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4DC504-1347-95B5-D193-A1EFBA890F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0712"/>
            <a:ext cx="17610138" cy="1372740"/>
          </a:xfrm>
          <a:prstGeom prst="rect">
            <a:avLst/>
          </a:prstGeom>
          <a:ln>
            <a:noFill/>
          </a:ln>
          <a:effectLst>
            <a:outerShdw blurRad="190500" dist="38100" sx="102000" sy="102000" algn="ctr" rotWithShape="0">
              <a:prstClr val="black">
                <a:alpha val="41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88AC19-C615-1870-A48A-448477DF24BE}"/>
              </a:ext>
            </a:extLst>
          </p:cNvPr>
          <p:cNvCxnSpPr/>
          <p:nvPr userDrawn="1"/>
        </p:nvCxnSpPr>
        <p:spPr>
          <a:xfrm>
            <a:off x="11235647" y="8558414"/>
            <a:ext cx="0" cy="91277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D45BE57-5878-95CF-834D-F311218587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2306" y="8316301"/>
            <a:ext cx="1400878" cy="1396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211461-7FB3-19F4-4559-5002FDA18D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34" y="8395953"/>
            <a:ext cx="6828534" cy="113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1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8AF99-529D-723F-E509-63B05DC20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r="23714"/>
          <a:stretch/>
        </p:blipFill>
        <p:spPr>
          <a:xfrm>
            <a:off x="0" y="-1"/>
            <a:ext cx="12131040" cy="990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98008-9487-26F8-3B4C-5C107BFB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767" y="2859933"/>
            <a:ext cx="9763532" cy="197114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5547E-7FC5-027C-AF83-08AFE4899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767" y="4964075"/>
            <a:ext cx="9763532" cy="2391656"/>
          </a:xfrm>
        </p:spPr>
        <p:txBody>
          <a:bodyPr/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660374" indent="0" algn="ctr">
              <a:buNone/>
              <a:defRPr sz="2889"/>
            </a:lvl2pPr>
            <a:lvl3pPr marL="1320748" indent="0" algn="ctr">
              <a:buNone/>
              <a:defRPr sz="2601"/>
            </a:lvl3pPr>
            <a:lvl4pPr marL="1981122" indent="0" algn="ctr">
              <a:buNone/>
              <a:defRPr sz="2311"/>
            </a:lvl4pPr>
            <a:lvl5pPr marL="2641496" indent="0" algn="ctr">
              <a:buNone/>
              <a:defRPr sz="2311"/>
            </a:lvl5pPr>
            <a:lvl6pPr marL="3301870" indent="0" algn="ctr">
              <a:buNone/>
              <a:defRPr sz="2311"/>
            </a:lvl6pPr>
            <a:lvl7pPr marL="3962244" indent="0" algn="ctr">
              <a:buNone/>
              <a:defRPr sz="2311"/>
            </a:lvl7pPr>
            <a:lvl8pPr marL="4622618" indent="0" algn="ctr">
              <a:buNone/>
              <a:defRPr sz="2311"/>
            </a:lvl8pPr>
            <a:lvl9pPr marL="5282992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79EB5-C8FF-7C1D-A20E-BE8D0B60E6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2074" y="5095278"/>
            <a:ext cx="3627462" cy="1316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B4DB5-CEC3-DB9B-2C20-78721B1E5C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r="7198" b="19299"/>
          <a:stretch/>
        </p:blipFill>
        <p:spPr>
          <a:xfrm>
            <a:off x="12765912" y="1181105"/>
            <a:ext cx="4301636" cy="15608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17F7054-92B8-51CA-62DF-EB1A372FE5C6}"/>
              </a:ext>
            </a:extLst>
          </p:cNvPr>
          <p:cNvSpPr/>
          <p:nvPr userDrawn="1"/>
        </p:nvSpPr>
        <p:spPr>
          <a:xfrm>
            <a:off x="11859334" y="792480"/>
            <a:ext cx="832992" cy="5928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FEB9AD-1F02-2CAA-BB24-08F2C64CB6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8438" y="6598040"/>
            <a:ext cx="3400954" cy="757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62335-703F-BB9D-62D3-C882F6864C7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6857" y="4266632"/>
            <a:ext cx="9906001" cy="1372740"/>
          </a:xfrm>
          <a:prstGeom prst="rect">
            <a:avLst/>
          </a:prstGeom>
          <a:ln>
            <a:noFill/>
          </a:ln>
          <a:effectLst>
            <a:outerShdw blurRad="190500" dist="38100" sx="102000" sy="102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03504C-9F42-BEB1-E805-A39C939413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91632" y="7694759"/>
            <a:ext cx="1794565" cy="17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37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8AF99-529D-723F-E509-63B05DC20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104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598008-9487-26F8-3B4C-5C107BFB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767" y="2859933"/>
            <a:ext cx="9763532" cy="1971147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5547E-7FC5-027C-AF83-08AFE4899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767" y="4964075"/>
            <a:ext cx="9763532" cy="2391656"/>
          </a:xfrm>
        </p:spPr>
        <p:txBody>
          <a:bodyPr/>
          <a:lstStyle>
            <a:lvl1pPr marL="0" indent="0" algn="l">
              <a:buNone/>
              <a:defRPr sz="3467">
                <a:solidFill>
                  <a:schemeClr val="bg1"/>
                </a:solidFill>
              </a:defRPr>
            </a:lvl1pPr>
            <a:lvl2pPr marL="660374" indent="0" algn="ctr">
              <a:buNone/>
              <a:defRPr sz="2889"/>
            </a:lvl2pPr>
            <a:lvl3pPr marL="1320748" indent="0" algn="ctr">
              <a:buNone/>
              <a:defRPr sz="2601"/>
            </a:lvl3pPr>
            <a:lvl4pPr marL="1981122" indent="0" algn="ctr">
              <a:buNone/>
              <a:defRPr sz="2311"/>
            </a:lvl4pPr>
            <a:lvl5pPr marL="2641496" indent="0" algn="ctr">
              <a:buNone/>
              <a:defRPr sz="2311"/>
            </a:lvl5pPr>
            <a:lvl6pPr marL="3301870" indent="0" algn="ctr">
              <a:buNone/>
              <a:defRPr sz="2311"/>
            </a:lvl6pPr>
            <a:lvl7pPr marL="3962244" indent="0" algn="ctr">
              <a:buNone/>
              <a:defRPr sz="2311"/>
            </a:lvl7pPr>
            <a:lvl8pPr marL="4622618" indent="0" algn="ctr">
              <a:buNone/>
              <a:defRPr sz="2311"/>
            </a:lvl8pPr>
            <a:lvl9pPr marL="5282992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F79EB5-C8FF-7C1D-A20E-BE8D0B60E6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2074" y="5095278"/>
            <a:ext cx="3627462" cy="1316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B4DB5-CEC3-DB9B-2C20-78721B1E5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r="7198" b="19299"/>
          <a:stretch/>
        </p:blipFill>
        <p:spPr>
          <a:xfrm>
            <a:off x="12765912" y="1181105"/>
            <a:ext cx="4301636" cy="15608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17F7054-92B8-51CA-62DF-EB1A372FE5C6}"/>
              </a:ext>
            </a:extLst>
          </p:cNvPr>
          <p:cNvSpPr/>
          <p:nvPr userDrawn="1"/>
        </p:nvSpPr>
        <p:spPr>
          <a:xfrm>
            <a:off x="11859334" y="792480"/>
            <a:ext cx="832992" cy="5928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FEB9AD-1F02-2CAA-BB24-08F2C64CB6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88438" y="6598040"/>
            <a:ext cx="3400954" cy="757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62335-703F-BB9D-62D3-C882F6864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6857" y="4266632"/>
            <a:ext cx="9906001" cy="1372740"/>
          </a:xfrm>
          <a:prstGeom prst="rect">
            <a:avLst/>
          </a:prstGeom>
          <a:ln>
            <a:noFill/>
          </a:ln>
          <a:effectLst>
            <a:outerShdw blurRad="190500" dist="38100" sx="102000" sy="102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03504C-9F42-BEB1-E805-A39C939413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91632" y="7694759"/>
            <a:ext cx="1794565" cy="17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89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1237-76DE-DC69-7E26-E948E3E04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527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5B04-DF0C-D908-AE9A-C6A733450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1527" y="6629228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bg2"/>
                </a:solidFill>
              </a:defRPr>
            </a:lvl1pPr>
            <a:lvl2pPr marL="660374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48" indent="0">
              <a:buNone/>
              <a:defRPr sz="2601">
                <a:solidFill>
                  <a:schemeClr val="tx1">
                    <a:tint val="75000"/>
                  </a:schemeClr>
                </a:solidFill>
              </a:defRPr>
            </a:lvl3pPr>
            <a:lvl4pPr marL="1981122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496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70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44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1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2992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49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A3F5-383C-722C-222F-0467732F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95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C5572-FB7A-4700-2259-0023AA0E8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2995" y="2971803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74" indent="0">
              <a:buNone/>
              <a:defRPr sz="2023"/>
            </a:lvl2pPr>
            <a:lvl3pPr marL="1320748" indent="0">
              <a:buNone/>
              <a:defRPr sz="1733"/>
            </a:lvl3pPr>
            <a:lvl4pPr marL="1981122" indent="0">
              <a:buNone/>
              <a:defRPr sz="1446"/>
            </a:lvl4pPr>
            <a:lvl5pPr marL="2641496" indent="0">
              <a:buNone/>
              <a:defRPr sz="1446"/>
            </a:lvl5pPr>
            <a:lvl6pPr marL="3301870" indent="0">
              <a:buNone/>
              <a:defRPr sz="1446"/>
            </a:lvl6pPr>
            <a:lvl7pPr marL="3962244" indent="0">
              <a:buNone/>
              <a:defRPr sz="1446"/>
            </a:lvl7pPr>
            <a:lvl8pPr marL="4622618" indent="0">
              <a:buNone/>
              <a:defRPr sz="1446"/>
            </a:lvl8pPr>
            <a:lvl9pPr marL="5282992" indent="0">
              <a:buNone/>
              <a:defRPr sz="14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1472F6-96A2-BAD3-DE33-BC5317990E56}"/>
              </a:ext>
            </a:extLst>
          </p:cNvPr>
          <p:cNvSpPr/>
          <p:nvPr userDrawn="1"/>
        </p:nvSpPr>
        <p:spPr>
          <a:xfrm>
            <a:off x="0" y="8953499"/>
            <a:ext cx="17610138" cy="947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55CCB5-C6D1-EAA6-48AC-7CAECCA4E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3928" y="9167988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fld id="{1D51ADC0-E7B0-4F69-90F3-78AF313AEBE5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81E53-B0A2-D42E-49A9-7A0CF96FE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86605" y="1426284"/>
            <a:ext cx="8915134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74" indent="0">
              <a:buNone/>
              <a:defRPr sz="4044"/>
            </a:lvl2pPr>
            <a:lvl3pPr marL="1320748" indent="0">
              <a:buNone/>
              <a:defRPr sz="3467"/>
            </a:lvl3pPr>
            <a:lvl4pPr marL="1981122" indent="0">
              <a:buNone/>
              <a:defRPr sz="2889"/>
            </a:lvl4pPr>
            <a:lvl5pPr marL="2641496" indent="0">
              <a:buNone/>
              <a:defRPr sz="2889"/>
            </a:lvl5pPr>
            <a:lvl6pPr marL="3301870" indent="0">
              <a:buNone/>
              <a:defRPr sz="2889"/>
            </a:lvl6pPr>
            <a:lvl7pPr marL="3962244" indent="0">
              <a:buNone/>
              <a:defRPr sz="2889"/>
            </a:lvl7pPr>
            <a:lvl8pPr marL="4622618" indent="0">
              <a:buNone/>
              <a:defRPr sz="2889"/>
            </a:lvl8pPr>
            <a:lvl9pPr marL="5282992" indent="0">
              <a:buNone/>
              <a:defRPr sz="2889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35ED63-BB94-14D7-4EFE-314FFA4CC6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87" y="9000201"/>
            <a:ext cx="2093045" cy="759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337A65-CA2F-3CEF-AD58-4215DB539B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9299"/>
          <a:stretch/>
        </p:blipFill>
        <p:spPr>
          <a:xfrm>
            <a:off x="377091" y="9167988"/>
            <a:ext cx="1566205" cy="527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AC7680-9FC9-EB37-3990-B54441BDBF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273944" y="9153092"/>
            <a:ext cx="2285402" cy="5422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BD9D7E-DF9F-54B8-62D1-BACB23C15131}"/>
              </a:ext>
            </a:extLst>
          </p:cNvPr>
          <p:cNvCxnSpPr>
            <a:cxnSpLocks/>
          </p:cNvCxnSpPr>
          <p:nvPr userDrawn="1"/>
        </p:nvCxnSpPr>
        <p:spPr>
          <a:xfrm>
            <a:off x="15921338" y="9153092"/>
            <a:ext cx="0" cy="50393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48C3A3C-2A07-2D7B-47CC-0160BB841F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3331" y="9000201"/>
            <a:ext cx="855424" cy="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67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BC95-EB62-4D70-835A-1CF3F027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05" y="527404"/>
            <a:ext cx="10879695" cy="10473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B0DA-45ED-5EFD-4548-6EE45FDCC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C755B-43D7-FA11-CDBC-DBC250D3B04C}"/>
              </a:ext>
            </a:extLst>
          </p:cNvPr>
          <p:cNvSpPr/>
          <p:nvPr userDrawn="1"/>
        </p:nvSpPr>
        <p:spPr>
          <a:xfrm>
            <a:off x="0" y="8953499"/>
            <a:ext cx="17610138" cy="947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49A978-20B0-158A-F2F4-BF15508FC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3928" y="9167988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fld id="{1D51ADC0-E7B0-4F69-90F3-78AF313AEBE5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61EB27-BF18-E933-73E1-3513285982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87" y="9000201"/>
            <a:ext cx="2093045" cy="759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622438-8916-E798-74A2-FED3EB2526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9299"/>
          <a:stretch/>
        </p:blipFill>
        <p:spPr>
          <a:xfrm>
            <a:off x="377091" y="9167988"/>
            <a:ext cx="1566205" cy="527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2237E-FA59-0D57-6F2D-C9A89AFBA7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273944" y="9153092"/>
            <a:ext cx="2285402" cy="5422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7AC872-FE4E-3B82-ADC7-42593252FC25}"/>
              </a:ext>
            </a:extLst>
          </p:cNvPr>
          <p:cNvCxnSpPr>
            <a:cxnSpLocks/>
          </p:cNvCxnSpPr>
          <p:nvPr userDrawn="1"/>
        </p:nvCxnSpPr>
        <p:spPr>
          <a:xfrm>
            <a:off x="15921338" y="9153092"/>
            <a:ext cx="0" cy="50393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CD25B8E-A484-6EA4-5138-596DA185371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3331" y="9000201"/>
            <a:ext cx="855424" cy="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8AA4D-4F04-6C4F-96C6-186AA14F4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0050"/>
            <a:ext cx="17610135" cy="9365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466B3-6794-A449-5552-741E83C2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01" y="527404"/>
            <a:ext cx="10529394" cy="11642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0EE66F-D13D-31DC-DDFA-449A36B39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702" y="2637014"/>
            <a:ext cx="15188744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5B249C-7F9E-061A-EB12-2262E333D5BF}"/>
              </a:ext>
            </a:extLst>
          </p:cNvPr>
          <p:cNvSpPr/>
          <p:nvPr userDrawn="1"/>
        </p:nvSpPr>
        <p:spPr>
          <a:xfrm>
            <a:off x="0" y="8953499"/>
            <a:ext cx="17610138" cy="947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BC1D711-1028-7327-30D0-49816CBBA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23928" y="9167988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fld id="{1D51ADC0-E7B0-4F69-90F3-78AF313AEBE5}" type="slidenum">
              <a:rPr lang="en-PH" smtClean="0"/>
              <a:pPr/>
              <a:t>‹#›</a:t>
            </a:fld>
            <a:endParaRPr lang="en-P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B542A2-7830-82D3-5EDD-6B53C3E075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87" y="9000201"/>
            <a:ext cx="2093045" cy="759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594C39-D82C-C43A-0018-83DF665FDC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9299"/>
          <a:stretch/>
        </p:blipFill>
        <p:spPr>
          <a:xfrm>
            <a:off x="377091" y="9167988"/>
            <a:ext cx="1566205" cy="527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C8083D-0866-1675-97E0-C953E9D433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273944" y="9153092"/>
            <a:ext cx="2285402" cy="5422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B2858D-FF5E-1132-7401-84EE40C16D59}"/>
              </a:ext>
            </a:extLst>
          </p:cNvPr>
          <p:cNvCxnSpPr>
            <a:cxnSpLocks/>
          </p:cNvCxnSpPr>
          <p:nvPr userDrawn="1"/>
        </p:nvCxnSpPr>
        <p:spPr>
          <a:xfrm>
            <a:off x="15921338" y="9153092"/>
            <a:ext cx="0" cy="50393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14C4284-C76D-59E2-440F-DCB49ADC9E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3331" y="9000201"/>
            <a:ext cx="855424" cy="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5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554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79B3CC-BCFA-675C-0B0F-1BF2E512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02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1C8C1-C4C5-3060-3D68-2F7E305CB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0702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680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49" r:id="rId2"/>
    <p:sldLayoutId id="2147483668" r:id="rId3"/>
    <p:sldLayoutId id="2147483669" r:id="rId4"/>
    <p:sldLayoutId id="2147483674" r:id="rId5"/>
    <p:sldLayoutId id="2147483651" r:id="rId6"/>
    <p:sldLayoutId id="2147483657" r:id="rId7"/>
    <p:sldLayoutId id="2147483662" r:id="rId8"/>
    <p:sldLayoutId id="2147483660" r:id="rId9"/>
    <p:sldLayoutId id="2147483664" r:id="rId10"/>
    <p:sldLayoutId id="2147483661" r:id="rId11"/>
    <p:sldLayoutId id="2147483667" r:id="rId12"/>
    <p:sldLayoutId id="2147483675" r:id="rId13"/>
    <p:sldLayoutId id="2147483676" r:id="rId14"/>
    <p:sldLayoutId id="2147483670" r:id="rId15"/>
    <p:sldLayoutId id="2147483671" r:id="rId16"/>
    <p:sldLayoutId id="2147483677" r:id="rId17"/>
  </p:sldLayoutIdLst>
  <p:txStyles>
    <p:titleStyle>
      <a:lvl1pPr algn="l" defTabSz="1320748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30188" indent="-330188" algn="l" defTabSz="1320748" rtl="0" eaLnBrk="1" latinLnBrk="0" hangingPunct="1">
        <a:lnSpc>
          <a:spcPct val="90000"/>
        </a:lnSpc>
        <a:spcBef>
          <a:spcPts val="1446"/>
        </a:spcBef>
        <a:buFont typeface="Arial" panose="020B0604020202020204" pitchFamily="34" charset="0"/>
        <a:buChar char="•"/>
        <a:defRPr sz="4044" kern="1200">
          <a:solidFill>
            <a:schemeClr val="bg2"/>
          </a:solidFill>
          <a:latin typeface="+mn-lt"/>
          <a:ea typeface="+mn-ea"/>
          <a:cs typeface="+mn-cs"/>
        </a:defRPr>
      </a:lvl1pPr>
      <a:lvl2pPr marL="990562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bg2"/>
          </a:solidFill>
          <a:latin typeface="+mn-lt"/>
          <a:ea typeface="+mn-ea"/>
          <a:cs typeface="+mn-cs"/>
        </a:defRPr>
      </a:lvl2pPr>
      <a:lvl3pPr marL="1650936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bg2"/>
          </a:solidFill>
          <a:latin typeface="+mn-lt"/>
          <a:ea typeface="+mn-ea"/>
          <a:cs typeface="+mn-cs"/>
        </a:defRPr>
      </a:lvl3pPr>
      <a:lvl4pPr marL="2311310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1" kern="1200">
          <a:solidFill>
            <a:schemeClr val="bg2"/>
          </a:solidFill>
          <a:latin typeface="+mn-lt"/>
          <a:ea typeface="+mn-ea"/>
          <a:cs typeface="+mn-cs"/>
        </a:defRPr>
      </a:lvl4pPr>
      <a:lvl5pPr marL="2971684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1" kern="1200">
          <a:solidFill>
            <a:schemeClr val="bg2"/>
          </a:solidFill>
          <a:latin typeface="+mn-lt"/>
          <a:ea typeface="+mn-ea"/>
          <a:cs typeface="+mn-cs"/>
        </a:defRPr>
      </a:lvl5pPr>
      <a:lvl6pPr marL="3632058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+mn-lt"/>
          <a:ea typeface="+mn-ea"/>
          <a:cs typeface="+mn-cs"/>
        </a:defRPr>
      </a:lvl6pPr>
      <a:lvl7pPr marL="4292432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+mn-lt"/>
          <a:ea typeface="+mn-ea"/>
          <a:cs typeface="+mn-cs"/>
        </a:defRPr>
      </a:lvl7pPr>
      <a:lvl8pPr marL="4952806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+mn-lt"/>
          <a:ea typeface="+mn-ea"/>
          <a:cs typeface="+mn-cs"/>
        </a:defRPr>
      </a:lvl8pPr>
      <a:lvl9pPr marL="5613180" indent="-330188" algn="l" defTabSz="1320748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1pPr>
      <a:lvl2pPr marL="660374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2pPr>
      <a:lvl3pPr marL="1320748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3pPr>
      <a:lvl4pPr marL="1981122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4pPr>
      <a:lvl5pPr marL="2641496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5pPr>
      <a:lvl6pPr marL="3301870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6pPr>
      <a:lvl7pPr marL="3962244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7pPr>
      <a:lvl8pPr marL="4622618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8pPr>
      <a:lvl9pPr marL="5282992" algn="l" defTabSz="1320748" rtl="0" eaLnBrk="1" latinLnBrk="0" hangingPunct="1">
        <a:defRPr sz="26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504355-8532-B641-5647-B54E2E7EE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2717800"/>
            <a:ext cx="13957300" cy="3454400"/>
          </a:xfrm>
        </p:spPr>
        <p:txBody>
          <a:bodyPr>
            <a:normAutofit/>
          </a:bodyPr>
          <a:lstStyle/>
          <a:p>
            <a:pPr algn="ctr"/>
            <a:r>
              <a:rPr lang="sr-Latn-R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sr-Latn-R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nnova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r-Latn-R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yBridge -</a:t>
            </a:r>
            <a:br>
              <a:rPr lang="sr-Latn-RS" sz="5400" b="1" dirty="0"/>
            </a:br>
            <a:r>
              <a:rPr lang="sr-Latn-R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r-Latn-R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Empowering Cyber Resilience and Management Through Entrepreneurship</a:t>
            </a:r>
            <a:endParaRPr lang="en-P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41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0623-ECD7-70AA-3E71-07A1327E7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Blackboard </a:t>
            </a:r>
            <a:r>
              <a:rPr lang="sr-Latn-RS" dirty="0"/>
              <a:t>sa modulima za onlajn kurseve</a:t>
            </a:r>
            <a:r>
              <a:rPr lang="en-US" dirty="0"/>
              <a:t> </a:t>
            </a:r>
            <a:endParaRPr lang="en-P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BE013-DB95-33A3-3B5E-96207E82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51ADC0-E7B0-4F69-90F3-78AF313AEBE5}" type="slidenum">
              <a:rPr lang="en-PH" smtClean="0"/>
              <a:pPr/>
              <a:t>10</a:t>
            </a:fld>
            <a:endParaRPr lang="en-P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6F4DC7-E61D-4A33-8C08-3B5BDD06621D}"/>
              </a:ext>
            </a:extLst>
          </p:cNvPr>
          <p:cNvSpPr/>
          <p:nvPr/>
        </p:nvSpPr>
        <p:spPr>
          <a:xfrm>
            <a:off x="787400" y="3403600"/>
            <a:ext cx="86233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Sve</a:t>
            </a:r>
            <a:r>
              <a:rPr lang="en-US" sz="2800" dirty="0"/>
              <a:t> </a:t>
            </a:r>
            <a:r>
              <a:rPr lang="en-US" sz="2800" dirty="0" err="1"/>
              <a:t>obuke</a:t>
            </a:r>
            <a:r>
              <a:rPr lang="en-US" sz="2800" dirty="0"/>
              <a:t> </a:t>
            </a:r>
            <a:r>
              <a:rPr lang="sr-Latn-RS" sz="2800" dirty="0"/>
              <a:t>(pet modula) </a:t>
            </a:r>
            <a:r>
              <a:rPr lang="en-US" sz="2800" dirty="0"/>
              <a:t>se </a:t>
            </a:r>
            <a:r>
              <a:rPr lang="en-US" sz="2800" dirty="0" err="1"/>
              <a:t>nala</a:t>
            </a:r>
            <a:r>
              <a:rPr lang="sr-Latn-RS" sz="2800" dirty="0"/>
              <a:t>ze na platformi koju je kreirao tim ASTON Univerziteta iz Birmingema.</a:t>
            </a:r>
          </a:p>
          <a:p>
            <a:pPr algn="just"/>
            <a:r>
              <a:rPr lang="sr-Latn-RS" sz="2800" dirty="0"/>
              <a:t>Da biste pristupili platformi za učenje neophodno je da upišete korisničko ime i pristupnu šifru.</a:t>
            </a:r>
          </a:p>
          <a:p>
            <a:pPr algn="just"/>
            <a:r>
              <a:rPr lang="sr-Latn-RS" sz="2800" dirty="0"/>
              <a:t>Nakon registracije (lista za potpise prisutnosti), na vaš mejl će stići potrebni podaci za pristup platformi tzv. Blackboard. </a:t>
            </a:r>
          </a:p>
          <a:p>
            <a:pPr algn="just"/>
            <a:r>
              <a:rPr lang="sr-Latn-RS" sz="2800" dirty="0"/>
              <a:t>Onog momenta kad dobijete pristup platformi, možete da samostalno krenete da istražujete, učite, vežbate, otkrivate zanimljiv svet sajber bezbednosti, veštačke inteligencije, digitalne forenzike i slično. </a:t>
            </a:r>
            <a:endParaRPr lang="en-PH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265EE-381F-45FF-90C1-544CCCCE5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7" t="15897" r="29447" b="9938"/>
          <a:stretch/>
        </p:blipFill>
        <p:spPr>
          <a:xfrm>
            <a:off x="10312400" y="2868788"/>
            <a:ext cx="5655468" cy="57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9A5958-A66A-4B82-8921-13EFA0548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5257" r="-72" b="6256"/>
          <a:stretch/>
        </p:blipFill>
        <p:spPr>
          <a:xfrm>
            <a:off x="0" y="1066801"/>
            <a:ext cx="17622838" cy="8978900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463B1332-B380-47E4-895E-50B472408FE0}"/>
              </a:ext>
            </a:extLst>
          </p:cNvPr>
          <p:cNvSpPr/>
          <p:nvPr/>
        </p:nvSpPr>
        <p:spPr>
          <a:xfrm>
            <a:off x="3911600" y="7683500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12A6B-38F0-4927-BAE7-3F5DD4259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4870"/>
          <a:stretch/>
        </p:blipFill>
        <p:spPr>
          <a:xfrm>
            <a:off x="0" y="1485900"/>
            <a:ext cx="17610138" cy="8420100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DE46345B-15F7-4206-966F-FA3C98A7E646}"/>
              </a:ext>
            </a:extLst>
          </p:cNvPr>
          <p:cNvSpPr/>
          <p:nvPr/>
        </p:nvSpPr>
        <p:spPr>
          <a:xfrm rot="8639492">
            <a:off x="13627100" y="495300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C348DE0A-960E-4AB4-AB5D-1E39676A18EE}"/>
              </a:ext>
            </a:extLst>
          </p:cNvPr>
          <p:cNvSpPr/>
          <p:nvPr/>
        </p:nvSpPr>
        <p:spPr>
          <a:xfrm rot="7957224">
            <a:off x="317500" y="53938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95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B4AA45-88E6-48FB-986C-B54B3A60A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7947" r="1416" b="6409"/>
          <a:stretch/>
        </p:blipFill>
        <p:spPr>
          <a:xfrm>
            <a:off x="0" y="203200"/>
            <a:ext cx="17621024" cy="8661401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4939E7FF-F184-40AC-9067-78C763B51B57}"/>
              </a:ext>
            </a:extLst>
          </p:cNvPr>
          <p:cNvSpPr/>
          <p:nvPr/>
        </p:nvSpPr>
        <p:spPr>
          <a:xfrm rot="18352367">
            <a:off x="4546599" y="6527800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14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03D02-1C3F-47CC-860F-D7B3C51E5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3716" b="5640"/>
          <a:stretch/>
        </p:blipFill>
        <p:spPr>
          <a:xfrm>
            <a:off x="28085" y="876300"/>
            <a:ext cx="17582053" cy="90297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84EDEE8A-3F1D-4608-989C-6C1492CB441F}"/>
              </a:ext>
            </a:extLst>
          </p:cNvPr>
          <p:cNvSpPr/>
          <p:nvPr/>
        </p:nvSpPr>
        <p:spPr>
          <a:xfrm rot="13480206">
            <a:off x="2882900" y="2349501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2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AA9596-026D-437F-AA06-22741ACB0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t="7050" r="1127" b="6409"/>
          <a:stretch/>
        </p:blipFill>
        <p:spPr>
          <a:xfrm>
            <a:off x="-1" y="1130300"/>
            <a:ext cx="17694411" cy="877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8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2B2E6-28B9-401B-A4BD-189FFF592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7306" r="1200" b="6025"/>
          <a:stretch/>
        </p:blipFill>
        <p:spPr>
          <a:xfrm>
            <a:off x="-1" y="1130300"/>
            <a:ext cx="17629291" cy="87757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EE79D41A-9245-456F-A4EC-FFD83EFF0FB6}"/>
              </a:ext>
            </a:extLst>
          </p:cNvPr>
          <p:cNvSpPr/>
          <p:nvPr/>
        </p:nvSpPr>
        <p:spPr>
          <a:xfrm rot="19161337">
            <a:off x="2857500" y="7112000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9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0CD66-F353-486E-A1E6-DDA60359F5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7178" r="1199" b="5895"/>
          <a:stretch/>
        </p:blipFill>
        <p:spPr>
          <a:xfrm>
            <a:off x="-1" y="1130300"/>
            <a:ext cx="17642005" cy="87757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D95230E1-762F-4037-8D6D-A998CDB045C1}"/>
              </a:ext>
            </a:extLst>
          </p:cNvPr>
          <p:cNvSpPr/>
          <p:nvPr/>
        </p:nvSpPr>
        <p:spPr>
          <a:xfrm rot="6748546">
            <a:off x="14744699" y="-112686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1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48286-D6F1-438C-91DB-61F7EF512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9486" r="1127" b="5767"/>
          <a:stretch/>
        </p:blipFill>
        <p:spPr>
          <a:xfrm>
            <a:off x="12165" y="0"/>
            <a:ext cx="17597973" cy="86614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C095C8BE-779E-4022-8269-42CE2363EED7}"/>
              </a:ext>
            </a:extLst>
          </p:cNvPr>
          <p:cNvSpPr/>
          <p:nvPr/>
        </p:nvSpPr>
        <p:spPr>
          <a:xfrm>
            <a:off x="1397000" y="2006600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122B81D7-B034-4364-B822-4EB31F247DDF}"/>
              </a:ext>
            </a:extLst>
          </p:cNvPr>
          <p:cNvSpPr/>
          <p:nvPr/>
        </p:nvSpPr>
        <p:spPr>
          <a:xfrm rot="19525567">
            <a:off x="15963900" y="5473700"/>
            <a:ext cx="787400" cy="1460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2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C2F009-8AF2-81CE-CFB5-9B88BC20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890" y="3479802"/>
            <a:ext cx="14614358" cy="1971147"/>
          </a:xfrm>
        </p:spPr>
        <p:txBody>
          <a:bodyPr/>
          <a:lstStyle/>
          <a:p>
            <a:r>
              <a:rPr lang="sr-Latn-RS" dirty="0">
                <a:solidFill>
                  <a:schemeClr val="bg1"/>
                </a:solidFill>
              </a:rPr>
              <a:t>Nakon uspešno završenog kursa...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4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B5D1A-5757-19E2-7A45-8C4C51C2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F1BDAC-C832-0AF4-1D6F-32AB06B4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Zašto smo danas ovde?</a:t>
            </a:r>
            <a:endParaRPr lang="en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F422751-FDC0-4F08-9739-78F3C3C0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32" y="3008814"/>
            <a:ext cx="16261074" cy="55284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0188" indent="-330188" algn="l" defTabSz="1320748" rtl="0" eaLnBrk="1" latinLnBrk="0" hangingPunct="1">
              <a:lnSpc>
                <a:spcPct val="90000"/>
              </a:lnSpc>
              <a:spcBef>
                <a:spcPts val="1446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990562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650936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311310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971684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3632058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32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06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180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Univerzitet Privredna Akademija u Novom Sadu jedan je od partnera na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međunarodn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projek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InnovaCyBridge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Empowering Cyber Resilience and Management Through Entrepreneurship</a:t>
            </a:r>
            <a:r>
              <a:rPr lang="sr-Latn-RS" sz="3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koji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za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cilj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integrisanje modula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„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upravljanj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sajber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bezbednošću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univerzitetsko (akademsko) i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preduzetničko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obrazovanje</a:t>
            </a: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kao i osnaživanje studenata, nastavnog osoblja i saradnika za prepoznavanje rizika, opasnosti i izazova u ovoj oblasti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sr-Latn-R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Jačanjem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baze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znanja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ključnih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aktera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visokom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obrazovanju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podsticanjem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saradnje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partnerima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privatnog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sektora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projekat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doprinosi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održivosti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digitalnih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preduzetničkih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ekosistema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r-Latn-R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r>
              <a:rPr lang="sr-Latn-R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ovezivanje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svesti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sajber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bezbednosti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izgradnjom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preduzetničkih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kapaciteta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predstavlja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strateški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put ka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održivom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razvoju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digitalnoj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ekonomiji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jačajući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kako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institucionalnu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prilagodljivost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tako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širu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društvenu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otpornost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715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1E63C3-E15D-156D-4552-47F850943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D5B27-D6CC-40FE-2673-ACD7EC57C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209E-1395-CBD7-81E4-8E196F57C7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9020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C2F009-8AF2-81CE-CFB5-9B88BC20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105" y="3251202"/>
            <a:ext cx="14614358" cy="1971147"/>
          </a:xfrm>
        </p:spPr>
        <p:txBody>
          <a:bodyPr/>
          <a:lstStyle/>
          <a:p>
            <a:r>
              <a:rPr lang="sr-Latn-RS" dirty="0"/>
              <a:t>Šta vam još može biti interesantno, a i korisno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305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4FEF-01A3-4D69-BDE9-D6F6D910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InnoBridge</a:t>
            </a:r>
            <a:r>
              <a:rPr lang="en-GB" dirty="0"/>
              <a:t> &amp; </a:t>
            </a:r>
            <a:r>
              <a:rPr lang="en-GB" dirty="0" err="1"/>
              <a:t>VentureBridge</a:t>
            </a:r>
            <a:r>
              <a:rPr lang="en-GB" dirty="0"/>
              <a:t> Programs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C88E2-B6D8-47C5-B2D6-6801AA62D8A7}"/>
              </a:ext>
            </a:extLst>
          </p:cNvPr>
          <p:cNvSpPr/>
          <p:nvPr/>
        </p:nvSpPr>
        <p:spPr>
          <a:xfrm>
            <a:off x="442278" y="2730137"/>
            <a:ext cx="987012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/>
              <a:t>Predstavite</a:t>
            </a:r>
            <a:r>
              <a:rPr lang="en-US" sz="3600" b="1" dirty="0"/>
              <a:t> </a:t>
            </a:r>
            <a:r>
              <a:rPr lang="en-US" sz="3600" b="1" dirty="0" err="1"/>
              <a:t>svoje</a:t>
            </a:r>
            <a:r>
              <a:rPr lang="en-US" sz="3600" b="1" dirty="0"/>
              <a:t> </a:t>
            </a:r>
            <a:r>
              <a:rPr lang="en-US" sz="3600" b="1" dirty="0" err="1"/>
              <a:t>sajber</a:t>
            </a:r>
            <a:r>
              <a:rPr lang="en-US" sz="3600" b="1" dirty="0"/>
              <a:t> </a:t>
            </a:r>
            <a:r>
              <a:rPr lang="en-US" sz="3600" b="1" dirty="0" err="1"/>
              <a:t>rešenje</a:t>
            </a:r>
            <a:br>
              <a:rPr lang="en-US" sz="3600" b="1" dirty="0"/>
            </a:br>
            <a:r>
              <a:rPr lang="en-US" sz="2800" b="1" dirty="0" err="1"/>
              <a:t>Pretvorite</a:t>
            </a:r>
            <a:r>
              <a:rPr lang="en-US" sz="2800" b="1" dirty="0"/>
              <a:t> </a:t>
            </a:r>
            <a:r>
              <a:rPr lang="en-US" sz="2800" b="1" dirty="0" err="1"/>
              <a:t>stvarne</a:t>
            </a:r>
            <a:r>
              <a:rPr lang="en-US" sz="2800" b="1" dirty="0"/>
              <a:t> </a:t>
            </a:r>
            <a:r>
              <a:rPr lang="en-US" sz="2800" b="1" dirty="0" err="1"/>
              <a:t>izazove</a:t>
            </a:r>
            <a:r>
              <a:rPr lang="en-US" sz="2800" b="1" dirty="0"/>
              <a:t> u </a:t>
            </a:r>
            <a:r>
              <a:rPr lang="en-US" sz="2800" b="1" dirty="0" err="1"/>
              <a:t>sajber</a:t>
            </a:r>
            <a:r>
              <a:rPr lang="en-US" sz="2800" b="1" dirty="0"/>
              <a:t> </a:t>
            </a:r>
            <a:r>
              <a:rPr lang="en-US" sz="2800" b="1" dirty="0" err="1"/>
              <a:t>bezbednosti</a:t>
            </a:r>
            <a:r>
              <a:rPr lang="en-US" sz="2800" b="1" dirty="0"/>
              <a:t> </a:t>
            </a:r>
            <a:endParaRPr lang="sr-Latn-RS" sz="2800" b="1" dirty="0"/>
          </a:p>
          <a:p>
            <a:pPr algn="ctr"/>
            <a:r>
              <a:rPr lang="en-US" sz="2800" b="1" dirty="0"/>
              <a:t>u </a:t>
            </a:r>
            <a:r>
              <a:rPr lang="en-US" sz="2800" b="1" dirty="0" err="1"/>
              <a:t>poslovne</a:t>
            </a:r>
            <a:r>
              <a:rPr lang="en-US" sz="2800" b="1" dirty="0"/>
              <a:t> </a:t>
            </a:r>
            <a:r>
              <a:rPr lang="en-US" sz="2800" b="1" dirty="0" err="1"/>
              <a:t>prilike</a:t>
            </a:r>
            <a:endParaRPr lang="en-US" sz="2800" dirty="0"/>
          </a:p>
          <a:p>
            <a:pPr algn="just"/>
            <a:endParaRPr lang="sr-Latn-RS" sz="2800" dirty="0"/>
          </a:p>
          <a:p>
            <a:pPr algn="just"/>
            <a:r>
              <a:rPr lang="en-US" sz="2800" dirty="0" err="1"/>
              <a:t>Bilo</a:t>
            </a:r>
            <a:r>
              <a:rPr lang="en-US" sz="2800" dirty="0"/>
              <a:t> da </a:t>
            </a:r>
            <a:r>
              <a:rPr lang="en-US" sz="2800" dirty="0" err="1"/>
              <a:t>razvijate</a:t>
            </a:r>
            <a:r>
              <a:rPr lang="en-US" sz="2800" dirty="0"/>
              <a:t> </a:t>
            </a:r>
            <a:r>
              <a:rPr lang="en-US" sz="2800" dirty="0" err="1"/>
              <a:t>inovaciju</a:t>
            </a:r>
            <a:r>
              <a:rPr lang="en-US" sz="2800" dirty="0"/>
              <a:t> u </a:t>
            </a:r>
            <a:r>
              <a:rPr lang="en-US" sz="2800" dirty="0" err="1"/>
              <a:t>oblasti</a:t>
            </a:r>
            <a:r>
              <a:rPr lang="en-US" sz="2800" dirty="0"/>
              <a:t> </a:t>
            </a:r>
            <a:r>
              <a:rPr lang="en-US" sz="2800" dirty="0" err="1"/>
              <a:t>sajber</a:t>
            </a:r>
            <a:r>
              <a:rPr lang="en-US" sz="2800" dirty="0"/>
              <a:t> </a:t>
            </a:r>
            <a:r>
              <a:rPr lang="en-US" sz="2800" dirty="0" err="1"/>
              <a:t>bezbednosti</a:t>
            </a:r>
            <a:r>
              <a:rPr lang="en-US" sz="2800" dirty="0"/>
              <a:t> </a:t>
            </a:r>
            <a:r>
              <a:rPr lang="en-US" sz="2800" dirty="0" err="1"/>
              <a:t>ili</a:t>
            </a:r>
            <a:r>
              <a:rPr lang="en-US" sz="2800" dirty="0"/>
              <a:t> </a:t>
            </a:r>
            <a:r>
              <a:rPr lang="en-US" sz="2800" dirty="0" err="1"/>
              <a:t>već</a:t>
            </a:r>
            <a:r>
              <a:rPr lang="en-US" sz="2800" dirty="0"/>
              <a:t> </a:t>
            </a:r>
            <a:r>
              <a:rPr lang="en-US" sz="2800" dirty="0" err="1"/>
              <a:t>imate</a:t>
            </a:r>
            <a:r>
              <a:rPr lang="en-US" sz="2800" dirty="0"/>
              <a:t> </a:t>
            </a:r>
            <a:r>
              <a:rPr lang="en-US" sz="2800" dirty="0" err="1"/>
              <a:t>funkcionalno</a:t>
            </a:r>
            <a:r>
              <a:rPr lang="en-US" sz="2800" dirty="0"/>
              <a:t> </a:t>
            </a:r>
            <a:r>
              <a:rPr lang="en-US" sz="2800" dirty="0" err="1"/>
              <a:t>rešenje</a:t>
            </a:r>
            <a:r>
              <a:rPr lang="en-US" sz="2800" dirty="0"/>
              <a:t> — </a:t>
            </a:r>
            <a:r>
              <a:rPr lang="en-US" sz="2800" dirty="0" err="1"/>
              <a:t>ovo</a:t>
            </a:r>
            <a:r>
              <a:rPr lang="en-US" sz="2800" dirty="0"/>
              <a:t> je </a:t>
            </a:r>
            <a:r>
              <a:rPr lang="en-US" sz="2800" dirty="0" err="1"/>
              <a:t>vaša</a:t>
            </a:r>
            <a:r>
              <a:rPr lang="en-US" sz="2800" dirty="0"/>
              <a:t> </a:t>
            </a:r>
            <a:r>
              <a:rPr lang="en-US" sz="2800" dirty="0" err="1"/>
              <a:t>prilika</a:t>
            </a:r>
            <a:r>
              <a:rPr lang="en-US" sz="2800" dirty="0"/>
              <a:t> da </a:t>
            </a:r>
            <a:r>
              <a:rPr lang="en-US" sz="2800" dirty="0" err="1"/>
              <a:t>sarađujete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stvarnim</a:t>
            </a:r>
            <a:r>
              <a:rPr lang="en-US" sz="2800" dirty="0"/>
              <a:t> </a:t>
            </a:r>
            <a:r>
              <a:rPr lang="en-US" sz="2800" dirty="0" err="1"/>
              <a:t>klijentima</a:t>
            </a:r>
            <a:r>
              <a:rPr lang="en-US" sz="2800" dirty="0"/>
              <a:t>. </a:t>
            </a:r>
            <a:r>
              <a:rPr lang="en-US" sz="2800" dirty="0" err="1"/>
              <a:t>InnovaCyBridge</a:t>
            </a:r>
            <a:r>
              <a:rPr lang="en-US" sz="2800" dirty="0"/>
              <a:t> </a:t>
            </a:r>
            <a:r>
              <a:rPr lang="en-US" sz="2800" dirty="0" err="1"/>
              <a:t>povezuje</a:t>
            </a:r>
            <a:r>
              <a:rPr lang="en-US" sz="2800" dirty="0"/>
              <a:t> </a:t>
            </a:r>
            <a:r>
              <a:rPr lang="en-US" sz="2800" dirty="0" err="1"/>
              <a:t>startapove</a:t>
            </a:r>
            <a:r>
              <a:rPr lang="en-US" sz="2800" dirty="0"/>
              <a:t>, </a:t>
            </a:r>
            <a:r>
              <a:rPr lang="en-US" sz="2800" dirty="0" err="1"/>
              <a:t>inovatore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istraživače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organizacijama</a:t>
            </a:r>
            <a:r>
              <a:rPr lang="en-US" sz="2800" dirty="0"/>
              <a:t> </a:t>
            </a:r>
            <a:r>
              <a:rPr lang="en-US" sz="2800" dirty="0" err="1"/>
              <a:t>širom</a:t>
            </a:r>
            <a:r>
              <a:rPr lang="en-US" sz="2800" dirty="0"/>
              <a:t> </a:t>
            </a:r>
            <a:r>
              <a:rPr lang="en-US" sz="2800" dirty="0" err="1"/>
              <a:t>Evrope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se </a:t>
            </a:r>
            <a:r>
              <a:rPr lang="en-US" sz="2800" dirty="0" err="1"/>
              <a:t>suočavaju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konkretnim</a:t>
            </a:r>
            <a:r>
              <a:rPr lang="en-US" sz="2800" dirty="0"/>
              <a:t> </a:t>
            </a:r>
            <a:r>
              <a:rPr lang="en-US" sz="2800" dirty="0" err="1"/>
              <a:t>sajber</a:t>
            </a:r>
            <a:r>
              <a:rPr lang="en-US" sz="2800" dirty="0"/>
              <a:t> </a:t>
            </a:r>
            <a:r>
              <a:rPr lang="en-US" sz="2800" dirty="0" err="1"/>
              <a:t>izazovima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dirty="0" err="1"/>
              <a:t>Kroz</a:t>
            </a:r>
            <a:r>
              <a:rPr lang="en-US" sz="2800" dirty="0"/>
              <a:t> </a:t>
            </a:r>
            <a:r>
              <a:rPr lang="en-US" sz="2800" dirty="0" err="1"/>
              <a:t>naš</a:t>
            </a:r>
            <a:r>
              <a:rPr lang="en-US" sz="2800" dirty="0"/>
              <a:t> </a:t>
            </a:r>
            <a:r>
              <a:rPr lang="en-US" sz="2800" dirty="0" err="1"/>
              <a:t>VentureBridge</a:t>
            </a:r>
            <a:r>
              <a:rPr lang="en-US" sz="2800" dirty="0"/>
              <a:t> program, </a:t>
            </a:r>
            <a:r>
              <a:rPr lang="en-US" sz="2800" dirty="0" err="1"/>
              <a:t>odabrani</a:t>
            </a:r>
            <a:r>
              <a:rPr lang="en-US" sz="2800" dirty="0"/>
              <a:t> </a:t>
            </a:r>
            <a:r>
              <a:rPr lang="en-US" sz="2800" dirty="0" err="1"/>
              <a:t>timovi</a:t>
            </a:r>
            <a:r>
              <a:rPr lang="en-US" sz="2800" dirty="0"/>
              <a:t> </a:t>
            </a:r>
            <a:r>
              <a:rPr lang="en-US" sz="2800" dirty="0" err="1"/>
              <a:t>pretvaraju</a:t>
            </a:r>
            <a:r>
              <a:rPr lang="en-US" sz="2800" dirty="0"/>
              <a:t> </a:t>
            </a:r>
            <a:r>
              <a:rPr lang="en-US" sz="2800" dirty="0" err="1"/>
              <a:t>svoje</a:t>
            </a:r>
            <a:r>
              <a:rPr lang="en-US" sz="2800" dirty="0"/>
              <a:t> </a:t>
            </a:r>
            <a:r>
              <a:rPr lang="en-US" sz="2800" dirty="0" err="1"/>
              <a:t>tehnologije</a:t>
            </a:r>
            <a:r>
              <a:rPr lang="en-US" sz="2800" dirty="0"/>
              <a:t> u pilot-</a:t>
            </a:r>
            <a:r>
              <a:rPr lang="en-US" sz="2800" dirty="0" err="1"/>
              <a:t>projekte</a:t>
            </a:r>
            <a:r>
              <a:rPr lang="en-US" sz="2800" dirty="0"/>
              <a:t>, </a:t>
            </a:r>
            <a:r>
              <a:rPr lang="en-US" sz="2800" dirty="0" err="1"/>
              <a:t>partnerstva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rešenja</a:t>
            </a:r>
            <a:r>
              <a:rPr lang="en-US" sz="2800" dirty="0"/>
              <a:t> </a:t>
            </a:r>
            <a:r>
              <a:rPr lang="en-US" sz="2800" dirty="0" err="1"/>
              <a:t>koja</a:t>
            </a:r>
            <a:r>
              <a:rPr lang="en-US" sz="2800" dirty="0"/>
              <a:t> se </a:t>
            </a:r>
            <a:r>
              <a:rPr lang="en-US" sz="2800" dirty="0" err="1"/>
              <a:t>mogu</a:t>
            </a:r>
            <a:r>
              <a:rPr lang="en-US" sz="2800" dirty="0"/>
              <a:t> </a:t>
            </a:r>
            <a:r>
              <a:rPr lang="en-US" sz="2800" dirty="0" err="1"/>
              <a:t>dalje</a:t>
            </a:r>
            <a:r>
              <a:rPr lang="en-US" sz="2800" dirty="0"/>
              <a:t> </a:t>
            </a:r>
            <a:r>
              <a:rPr lang="en-US" sz="2800" dirty="0" err="1"/>
              <a:t>skalirati</a:t>
            </a:r>
            <a:r>
              <a:rPr lang="en-US" sz="2800" dirty="0"/>
              <a:t>.</a:t>
            </a:r>
            <a:r>
              <a:rPr lang="sr-Latn-RS" sz="2800" dirty="0"/>
              <a:t> </a:t>
            </a:r>
            <a:r>
              <a:rPr lang="en-US" sz="2800" dirty="0" err="1"/>
              <a:t>Prijavite</a:t>
            </a:r>
            <a:r>
              <a:rPr lang="en-US" sz="2800" dirty="0"/>
              <a:t> se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donesite</a:t>
            </a:r>
            <a:r>
              <a:rPr lang="en-US" sz="2800" dirty="0"/>
              <a:t> </a:t>
            </a:r>
            <a:r>
              <a:rPr lang="en-US" sz="2800" dirty="0" err="1"/>
              <a:t>svoje</a:t>
            </a:r>
            <a:r>
              <a:rPr lang="en-US" sz="2800" dirty="0"/>
              <a:t> </a:t>
            </a:r>
            <a:r>
              <a:rPr lang="en-US" sz="2800" dirty="0" err="1"/>
              <a:t>rešenje</a:t>
            </a:r>
            <a:r>
              <a:rPr lang="en-US" sz="2800" dirty="0"/>
              <a:t> </a:t>
            </a:r>
            <a:r>
              <a:rPr lang="en-US" sz="2800" dirty="0" err="1"/>
              <a:t>tamo</a:t>
            </a:r>
            <a:r>
              <a:rPr lang="en-US" sz="2800" dirty="0"/>
              <a:t> </a:t>
            </a:r>
            <a:r>
              <a:rPr lang="en-US" sz="2800" dirty="0" err="1"/>
              <a:t>gde</a:t>
            </a:r>
            <a:r>
              <a:rPr lang="en-US" sz="2800" dirty="0"/>
              <a:t> je </a:t>
            </a:r>
            <a:r>
              <a:rPr lang="en-US" sz="2800" dirty="0" err="1"/>
              <a:t>najpotrebnije</a:t>
            </a:r>
            <a:r>
              <a:rPr lang="en-US" sz="2800" dirty="0"/>
              <a:t>.</a:t>
            </a:r>
          </a:p>
        </p:txBody>
      </p:sp>
      <p:pic>
        <p:nvPicPr>
          <p:cNvPr id="2050" name="Picture 2" descr="graphical user interface, application">
            <a:extLst>
              <a:ext uri="{FF2B5EF4-FFF2-40B4-BE49-F238E27FC236}">
                <a16:creationId xmlns:a16="http://schemas.microsoft.com/office/drawing/2014/main" id="{B798BAA8-2730-4BA3-95BB-116264982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1"/>
          <a:stretch/>
        </p:blipFill>
        <p:spPr bwMode="auto">
          <a:xfrm>
            <a:off x="10693311" y="2730137"/>
            <a:ext cx="6474549" cy="55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891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4FEF-01A3-4D69-BDE9-D6F6D910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InnoBridge</a:t>
            </a:r>
            <a:r>
              <a:rPr lang="en-GB" dirty="0"/>
              <a:t> &amp; </a:t>
            </a:r>
            <a:r>
              <a:rPr lang="en-GB" dirty="0" err="1"/>
              <a:t>VentureBridge</a:t>
            </a:r>
            <a:r>
              <a:rPr lang="en-GB" dirty="0"/>
              <a:t> Programs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C88E2-B6D8-47C5-B2D6-6801AA62D8A7}"/>
              </a:ext>
            </a:extLst>
          </p:cNvPr>
          <p:cNvSpPr/>
          <p:nvPr/>
        </p:nvSpPr>
        <p:spPr>
          <a:xfrm>
            <a:off x="467678" y="2730681"/>
            <a:ext cx="101114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Testirajte</a:t>
            </a:r>
            <a:r>
              <a:rPr lang="en-US" sz="4000" b="1" dirty="0"/>
              <a:t> </a:t>
            </a:r>
            <a:r>
              <a:rPr lang="en-US" sz="4000" b="1" dirty="0" err="1"/>
              <a:t>svoju</a:t>
            </a:r>
            <a:r>
              <a:rPr lang="en-US" sz="4000" b="1" dirty="0"/>
              <a:t> </a:t>
            </a:r>
            <a:r>
              <a:rPr lang="en-US" sz="4000" b="1" dirty="0" err="1"/>
              <a:t>sajber</a:t>
            </a:r>
            <a:r>
              <a:rPr lang="en-US" sz="4000" b="1" dirty="0"/>
              <a:t> </a:t>
            </a:r>
            <a:r>
              <a:rPr lang="en-US" sz="4000" b="1" dirty="0" err="1"/>
              <a:t>tehnologiju</a:t>
            </a:r>
            <a:endParaRPr lang="sr-Latn-RS" sz="4000" b="1" dirty="0"/>
          </a:p>
          <a:p>
            <a:endParaRPr lang="en-US" sz="3200" dirty="0"/>
          </a:p>
          <a:p>
            <a:pPr algn="just"/>
            <a:r>
              <a:rPr lang="en-US" sz="2800" dirty="0" err="1"/>
              <a:t>InnovaCyBridge</a:t>
            </a:r>
            <a:r>
              <a:rPr lang="en-US" sz="2800" dirty="0"/>
              <a:t> </a:t>
            </a:r>
            <a:r>
              <a:rPr lang="en-US" sz="2800" dirty="0" err="1"/>
              <a:t>povezuje</a:t>
            </a:r>
            <a:r>
              <a:rPr lang="en-US" sz="2800" dirty="0"/>
              <a:t> </a:t>
            </a:r>
            <a:r>
              <a:rPr lang="en-US" sz="2800" dirty="0" err="1"/>
              <a:t>sajber</a:t>
            </a:r>
            <a:r>
              <a:rPr lang="en-US" sz="2800" dirty="0"/>
              <a:t> </a:t>
            </a:r>
            <a:r>
              <a:rPr lang="en-US" sz="2800" dirty="0" err="1"/>
              <a:t>tehnologije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partnerima</a:t>
            </a:r>
            <a:r>
              <a:rPr lang="en-US" sz="2800" dirty="0"/>
              <a:t> </a:t>
            </a:r>
            <a:r>
              <a:rPr lang="en-US" sz="2800" dirty="0" err="1"/>
              <a:t>kojima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one </a:t>
            </a:r>
            <a:r>
              <a:rPr lang="en-US" sz="2800" dirty="0" err="1"/>
              <a:t>potrebne</a:t>
            </a:r>
            <a:r>
              <a:rPr lang="en-US" sz="2800" dirty="0"/>
              <a:t>. </a:t>
            </a:r>
            <a:r>
              <a:rPr lang="en-US" sz="2800" dirty="0" err="1"/>
              <a:t>Sarađivali</a:t>
            </a:r>
            <a:r>
              <a:rPr lang="en-US" sz="2800" dirty="0"/>
              <a:t> </a:t>
            </a:r>
            <a:r>
              <a:rPr lang="en-US" sz="2800" dirty="0" err="1"/>
              <a:t>smo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različitim</a:t>
            </a:r>
            <a:r>
              <a:rPr lang="en-US" sz="2800" dirty="0"/>
              <a:t> </a:t>
            </a:r>
            <a:r>
              <a:rPr lang="en-US" sz="2800" dirty="0" err="1"/>
              <a:t>organizacijama</a:t>
            </a:r>
            <a:r>
              <a:rPr lang="en-US" sz="2800" dirty="0"/>
              <a:t> </a:t>
            </a:r>
            <a:r>
              <a:rPr lang="en-US" sz="2800" dirty="0" err="1"/>
              <a:t>kako</a:t>
            </a:r>
            <a:r>
              <a:rPr lang="en-US" sz="2800" dirty="0"/>
              <a:t> </a:t>
            </a:r>
            <a:r>
              <a:rPr lang="en-US" sz="2800" dirty="0" err="1"/>
              <a:t>bismo</a:t>
            </a:r>
            <a:r>
              <a:rPr lang="en-US" sz="2800" dirty="0"/>
              <a:t> </a:t>
            </a:r>
            <a:r>
              <a:rPr lang="en-US" sz="2800" dirty="0" err="1"/>
              <a:t>identifikovali</a:t>
            </a:r>
            <a:r>
              <a:rPr lang="en-US" sz="2800" dirty="0"/>
              <a:t> </a:t>
            </a:r>
            <a:r>
              <a:rPr lang="en-US" sz="2800" dirty="0" err="1"/>
              <a:t>njihove</a:t>
            </a:r>
            <a:r>
              <a:rPr lang="en-US" sz="2800" dirty="0"/>
              <a:t> </a:t>
            </a:r>
            <a:r>
              <a:rPr lang="en-US" sz="2800" dirty="0" err="1"/>
              <a:t>sajber</a:t>
            </a:r>
            <a:r>
              <a:rPr lang="en-US" sz="2800" dirty="0"/>
              <a:t> </a:t>
            </a:r>
            <a:r>
              <a:rPr lang="en-US" sz="2800" dirty="0" err="1"/>
              <a:t>izazove</a:t>
            </a:r>
            <a:r>
              <a:rPr lang="en-US" sz="2800" dirty="0"/>
              <a:t>, a </a:t>
            </a:r>
            <a:r>
              <a:rPr lang="en-US" sz="2800" dirty="0" err="1"/>
              <a:t>sada</a:t>
            </a:r>
            <a:r>
              <a:rPr lang="en-US" sz="2800" dirty="0"/>
              <a:t> </a:t>
            </a:r>
            <a:r>
              <a:rPr lang="en-US" sz="2800" dirty="0" err="1"/>
              <a:t>tražimo</a:t>
            </a:r>
            <a:r>
              <a:rPr lang="en-US" sz="2800" dirty="0"/>
              <a:t> </a:t>
            </a:r>
            <a:r>
              <a:rPr lang="en-US" sz="2800" dirty="0" err="1"/>
              <a:t>startapove</a:t>
            </a:r>
            <a:r>
              <a:rPr lang="en-US" sz="2800" dirty="0"/>
              <a:t>, </a:t>
            </a:r>
            <a:r>
              <a:rPr lang="en-US" sz="2800" dirty="0" err="1"/>
              <a:t>istraživače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inovatore</a:t>
            </a:r>
            <a:r>
              <a:rPr lang="en-US" sz="2800" dirty="0"/>
              <a:t> </a:t>
            </a:r>
            <a:r>
              <a:rPr lang="en-US" sz="2800" dirty="0" err="1"/>
              <a:t>koji</a:t>
            </a:r>
            <a:r>
              <a:rPr lang="en-US" sz="2800" dirty="0"/>
              <a:t> </a:t>
            </a:r>
            <a:r>
              <a:rPr lang="en-US" sz="2800" dirty="0" err="1"/>
              <a:t>će</a:t>
            </a:r>
            <a:r>
              <a:rPr lang="en-US" sz="2800" dirty="0"/>
              <a:t> </a:t>
            </a:r>
            <a:r>
              <a:rPr lang="en-US" sz="2800" dirty="0" err="1"/>
              <a:t>nam</a:t>
            </a:r>
            <a:r>
              <a:rPr lang="en-US" sz="2800" dirty="0"/>
              <a:t> </a:t>
            </a:r>
            <a:r>
              <a:rPr lang="en-US" sz="2800" dirty="0" err="1"/>
              <a:t>pomoći</a:t>
            </a:r>
            <a:r>
              <a:rPr lang="en-US" sz="2800" dirty="0"/>
              <a:t> da </a:t>
            </a:r>
            <a:r>
              <a:rPr lang="en-US" sz="2800" dirty="0" err="1"/>
              <a:t>ih</a:t>
            </a:r>
            <a:r>
              <a:rPr lang="en-US" sz="2800" dirty="0"/>
              <a:t> </a:t>
            </a:r>
            <a:r>
              <a:rPr lang="en-US" sz="2800" dirty="0" err="1"/>
              <a:t>rešimo</a:t>
            </a:r>
            <a:r>
              <a:rPr lang="en-US" sz="2800" dirty="0"/>
              <a:t>!</a:t>
            </a:r>
          </a:p>
          <a:p>
            <a:pPr algn="just"/>
            <a:r>
              <a:rPr lang="en-US" sz="2800" dirty="0" err="1"/>
              <a:t>Odabrani</a:t>
            </a:r>
            <a:r>
              <a:rPr lang="en-US" sz="2800" dirty="0"/>
              <a:t> </a:t>
            </a:r>
            <a:r>
              <a:rPr lang="en-US" sz="2800" dirty="0" err="1"/>
              <a:t>učesnici</a:t>
            </a:r>
            <a:r>
              <a:rPr lang="en-US" sz="2800" dirty="0"/>
              <a:t> </a:t>
            </a:r>
            <a:r>
              <a:rPr lang="en-US" sz="2800" dirty="0" err="1"/>
              <a:t>imaće</a:t>
            </a:r>
            <a:r>
              <a:rPr lang="en-US" sz="2800" dirty="0"/>
              <a:t> </a:t>
            </a:r>
            <a:r>
              <a:rPr lang="en-US" sz="2800" dirty="0" err="1"/>
              <a:t>priliku</a:t>
            </a:r>
            <a:r>
              <a:rPr lang="en-US" sz="2800" dirty="0"/>
              <a:t> da </a:t>
            </a:r>
            <a:r>
              <a:rPr lang="en-US" sz="2800" dirty="0" err="1"/>
              <a:t>direktno</a:t>
            </a:r>
            <a:r>
              <a:rPr lang="en-US" sz="2800" dirty="0"/>
              <a:t> </a:t>
            </a:r>
            <a:r>
              <a:rPr lang="en-US" sz="2800" dirty="0" err="1"/>
              <a:t>sarađuju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organizacijama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traže</a:t>
            </a:r>
            <a:r>
              <a:rPr lang="en-US" sz="2800" dirty="0"/>
              <a:t> </a:t>
            </a:r>
            <a:r>
              <a:rPr lang="en-US" sz="2800" dirty="0" err="1"/>
              <a:t>rešenja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oblasti</a:t>
            </a:r>
            <a:r>
              <a:rPr lang="en-US" sz="2800" dirty="0"/>
              <a:t> </a:t>
            </a:r>
            <a:r>
              <a:rPr lang="en-US" sz="2800" dirty="0" err="1"/>
              <a:t>sajber</a:t>
            </a:r>
            <a:r>
              <a:rPr lang="en-US" sz="2800" dirty="0"/>
              <a:t> </a:t>
            </a:r>
            <a:r>
              <a:rPr lang="en-US" sz="2800" dirty="0" err="1"/>
              <a:t>bezbednosti</a:t>
            </a:r>
            <a:r>
              <a:rPr lang="en-US" sz="2800" dirty="0"/>
              <a:t>,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da </a:t>
            </a:r>
            <a:r>
              <a:rPr lang="en-US" sz="2800" dirty="0" err="1"/>
              <a:t>dobiju</a:t>
            </a:r>
            <a:r>
              <a:rPr lang="en-US" sz="2800" dirty="0"/>
              <a:t> </a:t>
            </a:r>
            <a:r>
              <a:rPr lang="en-US" sz="2800" dirty="0" err="1"/>
              <a:t>praktično</a:t>
            </a:r>
            <a:r>
              <a:rPr lang="en-US" sz="2800" dirty="0"/>
              <a:t> </a:t>
            </a:r>
            <a:r>
              <a:rPr lang="en-US" sz="2800" dirty="0" err="1"/>
              <a:t>mentorsko</a:t>
            </a:r>
            <a:r>
              <a:rPr lang="en-US" sz="2800" dirty="0"/>
              <a:t> </a:t>
            </a:r>
            <a:r>
              <a:rPr lang="en-US" sz="2800" dirty="0" err="1"/>
              <a:t>vođenje</a:t>
            </a:r>
            <a:r>
              <a:rPr lang="en-US" sz="2800" dirty="0"/>
              <a:t> </a:t>
            </a:r>
            <a:r>
              <a:rPr lang="en-US" sz="2800" dirty="0" err="1"/>
              <a:t>stručnjaka</a:t>
            </a:r>
            <a:r>
              <a:rPr lang="en-US" sz="2800" dirty="0"/>
              <a:t> </a:t>
            </a:r>
            <a:r>
              <a:rPr lang="en-US" sz="2800" dirty="0" err="1"/>
              <a:t>radi</a:t>
            </a:r>
            <a:r>
              <a:rPr lang="en-US" sz="2800" dirty="0"/>
              <a:t> </a:t>
            </a:r>
            <a:r>
              <a:rPr lang="en-US" sz="2800" dirty="0" err="1"/>
              <a:t>unapređenja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skaliranja</a:t>
            </a:r>
            <a:r>
              <a:rPr lang="en-US" sz="2800" dirty="0"/>
              <a:t> </a:t>
            </a:r>
            <a:r>
              <a:rPr lang="en-US" sz="2800" dirty="0" err="1"/>
              <a:t>svoje</a:t>
            </a:r>
            <a:r>
              <a:rPr lang="en-US" sz="2800" dirty="0"/>
              <a:t> </a:t>
            </a:r>
            <a:r>
              <a:rPr lang="en-US" sz="2800" dirty="0" err="1"/>
              <a:t>inovacije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 err="1"/>
              <a:t>Prijave</a:t>
            </a:r>
            <a:r>
              <a:rPr lang="en-US" sz="2800" dirty="0"/>
              <a:t> </a:t>
            </a:r>
            <a:r>
              <a:rPr lang="en-US" sz="2800" dirty="0" err="1"/>
              <a:t>mogu</a:t>
            </a:r>
            <a:r>
              <a:rPr lang="en-US" sz="2800" dirty="0"/>
              <a:t> da </a:t>
            </a:r>
            <a:r>
              <a:rPr lang="en-US" sz="2800" dirty="0" err="1"/>
              <a:t>odgovore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konkretan</a:t>
            </a:r>
            <a:r>
              <a:rPr lang="en-US" sz="2800" dirty="0"/>
              <a:t> </a:t>
            </a:r>
            <a:r>
              <a:rPr lang="en-US" sz="2800" b="1" dirty="0" err="1"/>
              <a:t>izazov</a:t>
            </a:r>
            <a:r>
              <a:rPr lang="sr-Latn-RS" sz="2800" b="1" dirty="0"/>
              <a:t> (challenge)</a:t>
            </a:r>
            <a:r>
              <a:rPr lang="en-US" sz="2800" b="1" dirty="0"/>
              <a:t> </a:t>
            </a:r>
            <a:r>
              <a:rPr lang="en-US" sz="2800" dirty="0" err="1"/>
              <a:t>ili</a:t>
            </a:r>
            <a:r>
              <a:rPr lang="en-US" sz="2800" dirty="0"/>
              <a:t> da </a:t>
            </a:r>
            <a:r>
              <a:rPr lang="en-US" sz="2800" dirty="0" err="1"/>
              <a:t>predlože</a:t>
            </a:r>
            <a:r>
              <a:rPr lang="en-US" sz="2800" dirty="0"/>
              <a:t> </a:t>
            </a:r>
            <a:r>
              <a:rPr lang="en-US" sz="2800" dirty="0" err="1"/>
              <a:t>šire</a:t>
            </a:r>
            <a:r>
              <a:rPr lang="en-US" sz="2800" dirty="0"/>
              <a:t> </a:t>
            </a:r>
            <a:r>
              <a:rPr lang="en-US" sz="2800" b="1" dirty="0" err="1"/>
              <a:t>rešenje</a:t>
            </a:r>
            <a:r>
              <a:rPr lang="en-US" sz="2800" b="1" dirty="0"/>
              <a:t> </a:t>
            </a:r>
            <a:r>
              <a:rPr lang="sr-Latn-RS" sz="2800" b="1" dirty="0"/>
              <a:t>(solution)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oblasti</a:t>
            </a:r>
            <a:r>
              <a:rPr lang="en-US" sz="2800" dirty="0"/>
              <a:t> </a:t>
            </a:r>
            <a:r>
              <a:rPr lang="en-US" sz="2800" dirty="0" err="1"/>
              <a:t>sajber</a:t>
            </a:r>
            <a:r>
              <a:rPr lang="en-US" sz="2800" dirty="0"/>
              <a:t> </a:t>
            </a:r>
            <a:r>
              <a:rPr lang="en-US" sz="2800" dirty="0" err="1"/>
              <a:t>bezbednosti</a:t>
            </a:r>
            <a:r>
              <a:rPr lang="en-US" sz="2800" dirty="0"/>
              <a:t>.</a:t>
            </a:r>
          </a:p>
        </p:txBody>
      </p:sp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C9585264-03FB-4EE2-908A-8B0F72D90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5"/>
          <a:stretch/>
        </p:blipFill>
        <p:spPr bwMode="auto">
          <a:xfrm>
            <a:off x="10830560" y="2895600"/>
            <a:ext cx="6311900" cy="546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974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4FEF-01A3-4D69-BDE9-D6F6D910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sharing through case studies between industry and universities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C88E2-B6D8-47C5-B2D6-6801AA62D8A7}"/>
              </a:ext>
            </a:extLst>
          </p:cNvPr>
          <p:cNvSpPr/>
          <p:nvPr/>
        </p:nvSpPr>
        <p:spPr>
          <a:xfrm>
            <a:off x="467678" y="3403600"/>
            <a:ext cx="101114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/>
              <a:t>Cilj</a:t>
            </a:r>
            <a:r>
              <a:rPr lang="en-US" sz="2800" dirty="0"/>
              <a:t> je da se </a:t>
            </a:r>
            <a:r>
              <a:rPr lang="en-US" sz="2800" dirty="0" err="1"/>
              <a:t>izradi</a:t>
            </a:r>
            <a:r>
              <a:rPr lang="en-US" sz="2800" dirty="0"/>
              <a:t> </a:t>
            </a:r>
            <a:r>
              <a:rPr lang="en-US" sz="2800" dirty="0" err="1"/>
              <a:t>sveobuhvatna</a:t>
            </a:r>
            <a:r>
              <a:rPr lang="en-US" sz="2800" dirty="0"/>
              <a:t> </a:t>
            </a:r>
            <a:r>
              <a:rPr lang="en-US" sz="2800" b="1" dirty="0" err="1"/>
              <a:t>zbirka</a:t>
            </a:r>
            <a:r>
              <a:rPr lang="en-US" sz="2800" b="1" dirty="0"/>
              <a:t> </a:t>
            </a:r>
            <a:r>
              <a:rPr lang="en-US" sz="2800" b="1" dirty="0" err="1"/>
              <a:t>studija</a:t>
            </a:r>
            <a:r>
              <a:rPr lang="en-US" sz="2800" b="1" dirty="0"/>
              <a:t> </a:t>
            </a:r>
            <a:r>
              <a:rPr lang="en-US" sz="2800" b="1" dirty="0" err="1"/>
              <a:t>slučaja</a:t>
            </a:r>
            <a:r>
              <a:rPr lang="en-US" sz="2800" b="1" dirty="0"/>
              <a:t> </a:t>
            </a:r>
            <a:r>
              <a:rPr lang="en-US" sz="2800" dirty="0" err="1"/>
              <a:t>koja</a:t>
            </a:r>
            <a:r>
              <a:rPr lang="en-US" sz="2800" dirty="0"/>
              <a:t> </a:t>
            </a:r>
            <a:r>
              <a:rPr lang="en-US" sz="2800" dirty="0" err="1"/>
              <a:t>će</a:t>
            </a:r>
            <a:r>
              <a:rPr lang="en-US" sz="2800" dirty="0"/>
              <a:t> </a:t>
            </a:r>
            <a:r>
              <a:rPr lang="en-US" sz="2800" dirty="0" err="1"/>
              <a:t>ojačati</a:t>
            </a:r>
            <a:r>
              <a:rPr lang="en-US" sz="2800" dirty="0"/>
              <a:t> transfer </a:t>
            </a:r>
            <a:r>
              <a:rPr lang="en-US" sz="2800" dirty="0" err="1"/>
              <a:t>znanja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saradnju</a:t>
            </a:r>
            <a:r>
              <a:rPr lang="en-US" sz="2800" dirty="0"/>
              <a:t> </a:t>
            </a:r>
            <a:r>
              <a:rPr lang="en-US" sz="2800" dirty="0" err="1"/>
              <a:t>između</a:t>
            </a:r>
            <a:r>
              <a:rPr lang="en-US" sz="2800" dirty="0"/>
              <a:t> </a:t>
            </a:r>
            <a:r>
              <a:rPr lang="en-US" sz="2800" dirty="0" err="1"/>
              <a:t>industrije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akademskih</a:t>
            </a:r>
            <a:r>
              <a:rPr lang="en-US" sz="2800" dirty="0"/>
              <a:t> </a:t>
            </a:r>
            <a:r>
              <a:rPr lang="en-US" sz="2800" dirty="0" err="1"/>
              <a:t>partnera</a:t>
            </a:r>
            <a:r>
              <a:rPr lang="en-US" sz="2800" dirty="0"/>
              <a:t>.</a:t>
            </a:r>
            <a:endParaRPr lang="sr-Latn-RS" sz="2800" dirty="0"/>
          </a:p>
          <a:p>
            <a:pPr algn="just"/>
            <a:br>
              <a:rPr lang="en-US" sz="2800" dirty="0"/>
            </a:br>
            <a:r>
              <a:rPr lang="en-US" sz="2800" dirty="0" err="1"/>
              <a:t>Studije</a:t>
            </a:r>
            <a:r>
              <a:rPr lang="en-US" sz="2800" dirty="0"/>
              <a:t> </a:t>
            </a:r>
            <a:r>
              <a:rPr lang="en-US" sz="2800" dirty="0" err="1"/>
              <a:t>slučaja</a:t>
            </a:r>
            <a:r>
              <a:rPr lang="en-US" sz="2800" dirty="0"/>
              <a:t> </a:t>
            </a:r>
            <a:r>
              <a:rPr lang="en-US" sz="2800" dirty="0" err="1"/>
              <a:t>zasnivaće</a:t>
            </a:r>
            <a:r>
              <a:rPr lang="en-US" sz="2800" dirty="0"/>
              <a:t> se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situacijama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stvarnog</a:t>
            </a:r>
            <a:r>
              <a:rPr lang="en-US" sz="2800" dirty="0"/>
              <a:t> </a:t>
            </a:r>
            <a:r>
              <a:rPr lang="en-US" sz="2800" dirty="0" err="1"/>
              <a:t>života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relevantne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za </a:t>
            </a:r>
            <a:r>
              <a:rPr lang="en-US" sz="2800" dirty="0" err="1"/>
              <a:t>akademsko</a:t>
            </a:r>
            <a:r>
              <a:rPr lang="en-US" sz="2800" dirty="0"/>
              <a:t> </a:t>
            </a:r>
            <a:r>
              <a:rPr lang="en-US" sz="2800" dirty="0" err="1"/>
              <a:t>obrazovanje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za </a:t>
            </a:r>
            <a:r>
              <a:rPr lang="en-US" sz="2800" dirty="0" err="1"/>
              <a:t>korporativnu</a:t>
            </a:r>
            <a:r>
              <a:rPr lang="en-US" sz="2800" dirty="0"/>
              <a:t> </a:t>
            </a:r>
            <a:r>
              <a:rPr lang="en-US" sz="2800" dirty="0" err="1"/>
              <a:t>praksu</a:t>
            </a:r>
            <a:r>
              <a:rPr lang="en-US" sz="2800" dirty="0"/>
              <a:t>.</a:t>
            </a:r>
            <a:endParaRPr lang="sr-Latn-RS" sz="2800" dirty="0"/>
          </a:p>
          <a:p>
            <a:pPr algn="just"/>
            <a:br>
              <a:rPr lang="en-US" sz="2800" dirty="0"/>
            </a:br>
            <a:r>
              <a:rPr lang="en-US" sz="2800" dirty="0" err="1"/>
              <a:t>Krajnji</a:t>
            </a:r>
            <a:r>
              <a:rPr lang="en-US" sz="2800" dirty="0"/>
              <a:t> </a:t>
            </a:r>
            <a:r>
              <a:rPr lang="en-US" sz="2800" dirty="0" err="1"/>
              <a:t>cilj</a:t>
            </a:r>
            <a:r>
              <a:rPr lang="en-US" sz="2800" dirty="0"/>
              <a:t> </a:t>
            </a:r>
            <a:r>
              <a:rPr lang="en-US" sz="2800" dirty="0" err="1"/>
              <a:t>projekta</a:t>
            </a:r>
            <a:r>
              <a:rPr lang="en-US" sz="2800" dirty="0"/>
              <a:t> </a:t>
            </a:r>
            <a:r>
              <a:rPr lang="en-US" sz="2800" dirty="0" err="1"/>
              <a:t>jeste</a:t>
            </a:r>
            <a:r>
              <a:rPr lang="en-US" sz="2800" dirty="0"/>
              <a:t> da </a:t>
            </a:r>
            <a:r>
              <a:rPr lang="en-US" sz="2800" dirty="0" err="1"/>
              <a:t>ove</a:t>
            </a:r>
            <a:r>
              <a:rPr lang="en-US" sz="2800" dirty="0"/>
              <a:t> </a:t>
            </a:r>
            <a:r>
              <a:rPr lang="en-US" sz="2800" dirty="0" err="1"/>
              <a:t>studije</a:t>
            </a:r>
            <a:r>
              <a:rPr lang="en-US" sz="2800" dirty="0"/>
              <a:t> </a:t>
            </a:r>
            <a:r>
              <a:rPr lang="en-US" sz="2800" dirty="0" err="1"/>
              <a:t>slučaja</a:t>
            </a:r>
            <a:r>
              <a:rPr lang="en-US" sz="2800" dirty="0"/>
              <a:t> </a:t>
            </a:r>
            <a:r>
              <a:rPr lang="en-US" sz="2800" dirty="0" err="1"/>
              <a:t>učine</a:t>
            </a:r>
            <a:r>
              <a:rPr lang="en-US" sz="2800" dirty="0"/>
              <a:t> </a:t>
            </a:r>
            <a:r>
              <a:rPr lang="en-US" sz="2800" dirty="0" err="1"/>
              <a:t>obrazovni</a:t>
            </a:r>
            <a:r>
              <a:rPr lang="en-US" sz="2800" dirty="0"/>
              <a:t> </a:t>
            </a:r>
            <a:r>
              <a:rPr lang="en-US" sz="2800" dirty="0" err="1"/>
              <a:t>sadržaj</a:t>
            </a:r>
            <a:r>
              <a:rPr lang="en-US" sz="2800" dirty="0"/>
              <a:t> </a:t>
            </a:r>
            <a:r>
              <a:rPr lang="en-US" sz="2800" dirty="0" err="1"/>
              <a:t>praktičnijim</a:t>
            </a:r>
            <a:r>
              <a:rPr lang="en-US" sz="2800" dirty="0"/>
              <a:t>, a </a:t>
            </a:r>
            <a:r>
              <a:rPr lang="en-US" sz="2800" dirty="0" err="1"/>
              <a:t>korporativne</a:t>
            </a:r>
            <a:r>
              <a:rPr lang="en-US" sz="2800" dirty="0"/>
              <a:t> </a:t>
            </a:r>
            <a:r>
              <a:rPr lang="en-US" sz="2800" dirty="0" err="1"/>
              <a:t>obuke</a:t>
            </a:r>
            <a:r>
              <a:rPr lang="en-US" sz="2800" dirty="0"/>
              <a:t> </a:t>
            </a:r>
            <a:r>
              <a:rPr lang="en-US" sz="2800" dirty="0" err="1"/>
              <a:t>strukturiranijim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efikasnijim</a:t>
            </a:r>
            <a:r>
              <a:rPr lang="en-US" sz="2800" dirty="0"/>
              <a:t>, </a:t>
            </a:r>
            <a:r>
              <a:rPr lang="en-US" sz="2800" dirty="0" err="1"/>
              <a:t>uz</a:t>
            </a:r>
            <a:r>
              <a:rPr lang="en-US" sz="2800" dirty="0"/>
              <a:t> </a:t>
            </a:r>
            <a:r>
              <a:rPr lang="en-US" sz="2800" dirty="0" err="1"/>
              <a:t>doprinos</a:t>
            </a:r>
            <a:r>
              <a:rPr lang="en-US" sz="2800" dirty="0"/>
              <a:t> </a:t>
            </a:r>
            <a:r>
              <a:rPr lang="en-US" sz="2800" dirty="0" err="1"/>
              <a:t>razmeni</a:t>
            </a:r>
            <a:r>
              <a:rPr lang="en-US" sz="2800" dirty="0"/>
              <a:t> </a:t>
            </a:r>
            <a:r>
              <a:rPr lang="en-US" sz="2800" dirty="0" err="1"/>
              <a:t>primera</a:t>
            </a:r>
            <a:r>
              <a:rPr lang="en-US" sz="2800" dirty="0"/>
              <a:t> </a:t>
            </a:r>
            <a:r>
              <a:rPr lang="en-US" sz="2800" dirty="0" err="1"/>
              <a:t>dobre</a:t>
            </a:r>
            <a:r>
              <a:rPr lang="en-US" sz="2800" dirty="0"/>
              <a:t> </a:t>
            </a:r>
            <a:r>
              <a:rPr lang="en-US" sz="2800" dirty="0" err="1"/>
              <a:t>prakse</a:t>
            </a:r>
            <a:r>
              <a:rPr lang="en-US" sz="2800" dirty="0"/>
              <a:t> </a:t>
            </a:r>
            <a:r>
              <a:rPr lang="en-US" sz="2800" dirty="0" err="1"/>
              <a:t>između</a:t>
            </a:r>
            <a:r>
              <a:rPr lang="en-US" sz="2800" dirty="0"/>
              <a:t> </a:t>
            </a:r>
            <a:r>
              <a:rPr lang="en-US" sz="2800" dirty="0" err="1"/>
              <a:t>industrije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akademske</a:t>
            </a:r>
            <a:r>
              <a:rPr lang="en-US" sz="2800" dirty="0"/>
              <a:t> </a:t>
            </a:r>
            <a:r>
              <a:rPr lang="en-US" sz="2800" dirty="0" err="1"/>
              <a:t>zajednice</a:t>
            </a:r>
            <a:r>
              <a:rPr lang="en-US" sz="2800" dirty="0"/>
              <a:t>.</a:t>
            </a:r>
            <a:endParaRPr lang="en-PH" sz="2800" dirty="0"/>
          </a:p>
        </p:txBody>
      </p:sp>
      <p:pic>
        <p:nvPicPr>
          <p:cNvPr id="5" name="Picture 4" descr="Különböző fedőszínekkel rendelkező könyvek felső nézete">
            <a:extLst>
              <a:ext uri="{FF2B5EF4-FFF2-40B4-BE49-F238E27FC236}">
                <a16:creationId xmlns:a16="http://schemas.microsoft.com/office/drawing/2014/main" id="{05B16CA6-44ED-459B-AA4A-0E4CEBB4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05" r="1" b="5782"/>
          <a:stretch>
            <a:fillRect/>
          </a:stretch>
        </p:blipFill>
        <p:spPr>
          <a:xfrm>
            <a:off x="10969185" y="3136962"/>
            <a:ext cx="5887462" cy="4934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1512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C2F009-8AF2-81CE-CFB5-9B88BC20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105" y="3759202"/>
            <a:ext cx="14614358" cy="1971147"/>
          </a:xfrm>
        </p:spPr>
        <p:txBody>
          <a:bodyPr/>
          <a:lstStyle/>
          <a:p>
            <a:r>
              <a:rPr lang="sr-Latn-RS" dirty="0"/>
              <a:t>Do sledećeg susreta, posetite vebsajt projekta i prijavite se na newsletter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467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382D-D420-B337-15DB-F16F16463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7401" y="321049"/>
            <a:ext cx="7200900" cy="1971147"/>
          </a:xfrm>
        </p:spPr>
        <p:txBody>
          <a:bodyPr/>
          <a:lstStyle/>
          <a:p>
            <a:r>
              <a:rPr lang="sr-Latn-RS" dirty="0"/>
              <a:t>Hvala na pažnji</a:t>
            </a:r>
            <a:r>
              <a:rPr lang="en-PH" dirty="0"/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4F6727-5717-9B88-A8E9-AA85D2CE384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6" y="7431931"/>
            <a:ext cx="661249" cy="661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513BAB-041E-C127-00BC-0B311EFBBB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6" y="8357307"/>
            <a:ext cx="661249" cy="661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B0BD6E-7FF6-9459-E9C0-CAB87634D29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7" y="6506555"/>
            <a:ext cx="661249" cy="6612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63B09A-964C-6457-71A9-3E9CFA0539DC}"/>
              </a:ext>
            </a:extLst>
          </p:cNvPr>
          <p:cNvSpPr txBox="1"/>
          <p:nvPr/>
        </p:nvSpPr>
        <p:spPr>
          <a:xfrm>
            <a:off x="2042160" y="6606346"/>
            <a:ext cx="400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</a:rPr>
              <a:t>info@innovacybridge.eu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ED794-7610-1E6C-7C9E-EFE360947DEE}"/>
              </a:ext>
            </a:extLst>
          </p:cNvPr>
          <p:cNvSpPr txBox="1"/>
          <p:nvPr/>
        </p:nvSpPr>
        <p:spPr>
          <a:xfrm>
            <a:off x="2042160" y="7488726"/>
            <a:ext cx="400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</a:rPr>
              <a:t>InnovaCyBridge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AF60B6-38F7-E0CF-F613-184995F7EC20}"/>
              </a:ext>
            </a:extLst>
          </p:cNvPr>
          <p:cNvSpPr txBox="1"/>
          <p:nvPr/>
        </p:nvSpPr>
        <p:spPr>
          <a:xfrm>
            <a:off x="2042160" y="8457098"/>
            <a:ext cx="400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chemeClr val="bg1"/>
                </a:solidFill>
              </a:rPr>
              <a:t>innovacybridge.eu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AA9A1A6-1882-412C-B641-C45D3148C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1026" y="2808505"/>
            <a:ext cx="5840374" cy="2391656"/>
          </a:xfrm>
        </p:spPr>
        <p:txBody>
          <a:bodyPr>
            <a:normAutofit/>
          </a:bodyPr>
          <a:lstStyle/>
          <a:p>
            <a:pPr algn="ctr"/>
            <a:r>
              <a:rPr lang="sr-Latn-RS" sz="2800" dirty="0"/>
              <a:t>Prof. dr Aleksandar Ašonja</a:t>
            </a:r>
          </a:p>
          <a:p>
            <a:pPr algn="ctr"/>
            <a:r>
              <a:rPr lang="sr-Latn-RS" sz="2800" dirty="0"/>
              <a:t>Prof. dr Radivoj Prodanović</a:t>
            </a:r>
          </a:p>
          <a:p>
            <a:pPr algn="ctr"/>
            <a:r>
              <a:rPr lang="sr-Latn-RS" sz="2800" dirty="0"/>
              <a:t>Tamara Krstić</a:t>
            </a:r>
            <a:endParaRPr lang="sr-Cyrl-RS" sz="2800" dirty="0"/>
          </a:p>
          <a:p>
            <a:pPr algn="ctr"/>
            <a:r>
              <a:rPr lang="sr-Latn-RS" sz="2800" dirty="0"/>
              <a:t>Ljiljana Ćumura</a:t>
            </a:r>
          </a:p>
        </p:txBody>
      </p:sp>
    </p:spTree>
    <p:extLst>
      <p:ext uri="{BB962C8B-B14F-4D97-AF65-F5344CB8AC3E}">
        <p14:creationId xmlns:p14="http://schemas.microsoft.com/office/powerpoint/2010/main" val="340277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B5D1A-5757-19E2-7A45-8C4C51C2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F1BDAC-C832-0AF4-1D6F-32AB06B4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Partneri na projektu</a:t>
            </a:r>
            <a:endParaRPr lang="en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F422751-FDC0-4F08-9739-78F3C3C0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6" y="2704014"/>
            <a:ext cx="8958574" cy="55284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0188" indent="-330188" algn="l" defTabSz="1320748" rtl="0" eaLnBrk="1" latinLnBrk="0" hangingPunct="1">
              <a:lnSpc>
                <a:spcPct val="90000"/>
              </a:lnSpc>
              <a:spcBef>
                <a:spcPts val="1446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990562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650936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311310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971684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3632058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32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06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180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Konzorcijum</a:t>
            </a: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Aston University (ASTON)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 Velika Britanija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 err="1">
                <a:solidFill>
                  <a:schemeClr val="tx1"/>
                </a:solidFill>
                <a:latin typeface="+mj-lt"/>
              </a:rPr>
              <a:t>Twinnovation</a:t>
            </a: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 (TWIN)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 Izrael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Hellenic Mediterranean University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(HMU)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 Grčka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Israel Innovation Institute (III)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 Izrael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Acceler8 (A8)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en-US" sz="2800" dirty="0">
                <a:solidFill>
                  <a:schemeClr val="tx1"/>
                </a:solidFill>
              </a:rPr>
              <a:t>Malta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Budapest University of Technology and Economics (BME)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 Mađarska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University Business Academy in Novi Sad (UBANS)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 Srbija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800" dirty="0">
              <a:solidFill>
                <a:schemeClr val="tx1"/>
              </a:solidFill>
              <a:latin typeface="+mj-lt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Priključen</a:t>
            </a: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p</a:t>
            </a:r>
            <a:r>
              <a:rPr lang="en-US" altLang="en-US" sz="2800" dirty="0" err="1">
                <a:solidFill>
                  <a:schemeClr val="tx1"/>
                </a:solidFill>
                <a:latin typeface="+mj-lt"/>
              </a:rPr>
              <a:t>artner</a:t>
            </a: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:</a:t>
            </a:r>
            <a:endParaRPr lang="sr-Latn-RS" altLang="en-US" sz="2800" dirty="0">
              <a:solidFill>
                <a:schemeClr val="tx1"/>
              </a:solidFill>
              <a:latin typeface="+mj-lt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AFEKA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altLang="en-US" sz="2800" dirty="0">
                <a:solidFill>
                  <a:schemeClr val="tx1"/>
                </a:solidFill>
                <a:latin typeface="+mj-lt"/>
              </a:rPr>
              <a:t> I</a:t>
            </a:r>
            <a:r>
              <a:rPr lang="sr-Latn-RS" altLang="en-US" sz="2800" dirty="0">
                <a:solidFill>
                  <a:schemeClr val="tx1"/>
                </a:solidFill>
                <a:latin typeface="+mj-lt"/>
              </a:rPr>
              <a:t>z</a:t>
            </a:r>
            <a:r>
              <a:rPr lang="en-US" altLang="en-US" sz="2800" dirty="0" err="1">
                <a:solidFill>
                  <a:schemeClr val="tx1"/>
                </a:solidFill>
                <a:latin typeface="+mj-lt"/>
              </a:rPr>
              <a:t>rael</a:t>
            </a:r>
            <a:endParaRPr lang="en-US" alt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F7136-3C0B-4BDF-8685-FB45D338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285" y="2805213"/>
            <a:ext cx="6827327" cy="55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51A870-C271-B530-9CD1-7C1AA4F7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Proje</a:t>
            </a:r>
            <a:r>
              <a:rPr lang="sr-Latn-RS" dirty="0"/>
              <a:t>ktni ciljevi</a:t>
            </a:r>
            <a:endParaRPr lang="en-PH" dirty="0"/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60D6A5E5-907B-4833-FD75-C5BC59930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96476"/>
              </p:ext>
            </p:extLst>
          </p:nvPr>
        </p:nvGraphicFramePr>
        <p:xfrm>
          <a:off x="163392" y="2618117"/>
          <a:ext cx="16985921" cy="6245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5947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C2F009-8AF2-81CE-CFB5-9B88BC20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105" y="3251202"/>
            <a:ext cx="14614358" cy="1971147"/>
          </a:xfrm>
        </p:spPr>
        <p:txBody>
          <a:bodyPr/>
          <a:lstStyle/>
          <a:p>
            <a:r>
              <a:rPr lang="sr-Latn-RS" dirty="0"/>
              <a:t>Na koji način se možete uključiti?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538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B5D1A-5757-19E2-7A45-8C4C51C2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F1BDAC-C832-0AF4-1D6F-32AB06B4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Aktivnosti</a:t>
            </a:r>
            <a:endParaRPr lang="en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F422751-FDC0-4F08-9739-78F3C3C0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32" y="3008814"/>
            <a:ext cx="16261074" cy="55284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30188" indent="-330188" algn="l" defTabSz="1320748" rtl="0" eaLnBrk="1" latinLnBrk="0" hangingPunct="1">
              <a:lnSpc>
                <a:spcPct val="90000"/>
              </a:lnSpc>
              <a:spcBef>
                <a:spcPts val="1446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990562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650936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311310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971684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3632058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32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06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180" indent="-330188" algn="l" defTabSz="1320748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Besplatne onlajn 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buke</a:t>
            </a:r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(pet različitih modula)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Sajber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zazov</a:t>
            </a:r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(Challenge)</a:t>
            </a:r>
          </a:p>
          <a:p>
            <a:pPr algn="just"/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Sajber rešenje (Solution)</a:t>
            </a:r>
          </a:p>
          <a:p>
            <a:pPr algn="just"/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Startapi</a:t>
            </a:r>
          </a:p>
          <a:p>
            <a:pPr algn="just"/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Zajednica dobre prakse (Community of Practice)</a:t>
            </a:r>
          </a:p>
          <a:p>
            <a:pPr algn="just"/>
            <a:r>
              <a:rPr lang="sr-Latn-R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Mentorstvo</a:t>
            </a:r>
          </a:p>
        </p:txBody>
      </p:sp>
    </p:spTree>
    <p:extLst>
      <p:ext uri="{BB962C8B-B14F-4D97-AF65-F5344CB8AC3E}">
        <p14:creationId xmlns:p14="http://schemas.microsoft.com/office/powerpoint/2010/main" val="112943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C2F009-8AF2-81CE-CFB5-9B88BC20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505" y="4127502"/>
            <a:ext cx="14614358" cy="1971147"/>
          </a:xfrm>
        </p:spPr>
        <p:txBody>
          <a:bodyPr/>
          <a:lstStyle/>
          <a:p>
            <a:r>
              <a:rPr lang="sr-Latn-RS" dirty="0">
                <a:solidFill>
                  <a:schemeClr val="bg1"/>
                </a:solidFill>
              </a:rPr>
              <a:t>Besplatni licencirani onlajn kursevi</a:t>
            </a:r>
            <a:br>
              <a:rPr lang="sr-Latn-RS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E61F1F-8D79-27A6-FF54-64DD2272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Moduli – 5 kurseva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651007-E4CD-2FA6-48E1-758D6C373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872752"/>
              </p:ext>
            </p:extLst>
          </p:nvPr>
        </p:nvGraphicFramePr>
        <p:xfrm>
          <a:off x="789242" y="2855514"/>
          <a:ext cx="5919659" cy="1628994"/>
        </p:xfrm>
        <a:graphic>
          <a:graphicData uri="http://schemas.openxmlformats.org/drawingml/2006/table">
            <a:tbl>
              <a:tblPr/>
              <a:tblGrid>
                <a:gridCol w="807775">
                  <a:extLst>
                    <a:ext uri="{9D8B030D-6E8A-4147-A177-3AD203B41FA5}">
                      <a16:colId xmlns:a16="http://schemas.microsoft.com/office/drawing/2014/main" val="1230921997"/>
                    </a:ext>
                  </a:extLst>
                </a:gridCol>
                <a:gridCol w="5111884">
                  <a:extLst>
                    <a:ext uri="{9D8B030D-6E8A-4147-A177-3AD203B41FA5}">
                      <a16:colId xmlns:a16="http://schemas.microsoft.com/office/drawing/2014/main" val="2876429002"/>
                    </a:ext>
                  </a:extLst>
                </a:gridCol>
              </a:tblGrid>
              <a:tr h="271499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Strategic Cyber Security Governance and AI Integration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323537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Understand threat landscape, risk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582185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Develop strategy, policy, governance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923540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 AI for risk assessment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61566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Navigate legal, ethical compliance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366353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Align governance with business goals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3772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CD7DB1-EB7D-46AD-797B-2F402E43A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737266"/>
              </p:ext>
            </p:extLst>
          </p:nvPr>
        </p:nvGraphicFramePr>
        <p:xfrm>
          <a:off x="789242" y="5119176"/>
          <a:ext cx="5919659" cy="1628994"/>
        </p:xfrm>
        <a:graphic>
          <a:graphicData uri="http://schemas.openxmlformats.org/drawingml/2006/table">
            <a:tbl>
              <a:tblPr/>
              <a:tblGrid>
                <a:gridCol w="804141">
                  <a:extLst>
                    <a:ext uri="{9D8B030D-6E8A-4147-A177-3AD203B41FA5}">
                      <a16:colId xmlns:a16="http://schemas.microsoft.com/office/drawing/2014/main" val="4160142442"/>
                    </a:ext>
                  </a:extLst>
                </a:gridCol>
                <a:gridCol w="5115518">
                  <a:extLst>
                    <a:ext uri="{9D8B030D-6E8A-4147-A177-3AD203B41FA5}">
                      <a16:colId xmlns:a16="http://schemas.microsoft.com/office/drawing/2014/main" val="3755581836"/>
                    </a:ext>
                  </a:extLst>
                </a:gridCol>
              </a:tblGrid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Human-centric Security and Organisational Resilience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849912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Analyse human factors, biases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201058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awareness, training programs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377092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Build security culture, usability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441431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 continuity, disaster recovery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459084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 insider threats, engagement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92953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62E757-A538-93DC-4DA7-1D8A5C27C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45378"/>
              </p:ext>
            </p:extLst>
          </p:nvPr>
        </p:nvGraphicFramePr>
        <p:xfrm>
          <a:off x="8664610" y="2855514"/>
          <a:ext cx="5919659" cy="1691260"/>
        </p:xfrm>
        <a:graphic>
          <a:graphicData uri="http://schemas.openxmlformats.org/drawingml/2006/table">
            <a:tbl>
              <a:tblPr/>
              <a:tblGrid>
                <a:gridCol w="807775">
                  <a:extLst>
                    <a:ext uri="{9D8B030D-6E8A-4147-A177-3AD203B41FA5}">
                      <a16:colId xmlns:a16="http://schemas.microsoft.com/office/drawing/2014/main" val="345536366"/>
                    </a:ext>
                  </a:extLst>
                </a:gridCol>
                <a:gridCol w="5111884">
                  <a:extLst>
                    <a:ext uri="{9D8B030D-6E8A-4147-A177-3AD203B41FA5}">
                      <a16:colId xmlns:a16="http://schemas.microsoft.com/office/drawing/2014/main" val="1235020695"/>
                    </a:ext>
                  </a:extLst>
                </a:gridCol>
              </a:tblGrid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AI-driven Security Operations and Infrastructure Defence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860680"/>
                  </a:ext>
                </a:extLst>
              </a:tr>
              <a:tr h="33376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Secure networks, cloud, endpoints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84669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Implement robust IAM solutions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576091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 AI: monitor, detect, hunt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333684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 vulnerabilities, patching, configuration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174984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Automate SecOps for efficiency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48220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64921E-1F44-E82C-683B-B3E568AD7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745447"/>
              </p:ext>
            </p:extLst>
          </p:nvPr>
        </p:nvGraphicFramePr>
        <p:xfrm>
          <a:off x="8664609" y="5094473"/>
          <a:ext cx="5919659" cy="1628994"/>
        </p:xfrm>
        <a:graphic>
          <a:graphicData uri="http://schemas.openxmlformats.org/drawingml/2006/table">
            <a:tbl>
              <a:tblPr/>
              <a:tblGrid>
                <a:gridCol w="807775">
                  <a:extLst>
                    <a:ext uri="{9D8B030D-6E8A-4147-A177-3AD203B41FA5}">
                      <a16:colId xmlns:a16="http://schemas.microsoft.com/office/drawing/2014/main" val="1702204035"/>
                    </a:ext>
                  </a:extLst>
                </a:gridCol>
                <a:gridCol w="5111884">
                  <a:extLst>
                    <a:ext uri="{9D8B030D-6E8A-4147-A177-3AD203B41FA5}">
                      <a16:colId xmlns:a16="http://schemas.microsoft.com/office/drawing/2014/main" val="3934855800"/>
                    </a:ext>
                  </a:extLst>
                </a:gridCol>
              </a:tblGrid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Intelligent Threat Detection, Forensics and Response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78088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 AI for threat intelligence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17981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Master digital forensics processes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029389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Execute incident response plans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04530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Understand adversarial behaviours, malware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33406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Ensure legal, ethical reporting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07439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A2F50D-5DA6-5540-BBCC-6390F4BD0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544375"/>
              </p:ext>
            </p:extLst>
          </p:nvPr>
        </p:nvGraphicFramePr>
        <p:xfrm>
          <a:off x="5117308" y="7271166"/>
          <a:ext cx="5919659" cy="1640306"/>
        </p:xfrm>
        <a:graphic>
          <a:graphicData uri="http://schemas.openxmlformats.org/drawingml/2006/table">
            <a:tbl>
              <a:tblPr/>
              <a:tblGrid>
                <a:gridCol w="807775">
                  <a:extLst>
                    <a:ext uri="{9D8B030D-6E8A-4147-A177-3AD203B41FA5}">
                      <a16:colId xmlns:a16="http://schemas.microsoft.com/office/drawing/2014/main" val="1764552835"/>
                    </a:ext>
                  </a:extLst>
                </a:gridCol>
                <a:gridCol w="5111884">
                  <a:extLst>
                    <a:ext uri="{9D8B030D-6E8A-4147-A177-3AD203B41FA5}">
                      <a16:colId xmlns:a16="http://schemas.microsoft.com/office/drawing/2014/main" val="4096367647"/>
                    </a:ext>
                  </a:extLst>
                </a:gridCol>
              </a:tblGrid>
              <a:tr h="2828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Applied AI for Cyber Resilience and Secure Innovation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38627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Explore foundational AI concepts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675417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Evaluate practical AI tools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464016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Understand secure enabling tech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00375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Address AI ethics, governance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503945"/>
                  </a:ext>
                </a:extLst>
              </a:tr>
              <a:tr h="27149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3hours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Develop AI/Cybersecurity capstone project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853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647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C2F009-8AF2-81CE-CFB5-9B88BC20B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505" y="4127502"/>
            <a:ext cx="14614358" cy="1971147"/>
          </a:xfrm>
        </p:spPr>
        <p:txBody>
          <a:bodyPr/>
          <a:lstStyle/>
          <a:p>
            <a:r>
              <a:rPr lang="sr-Latn-RS" dirty="0">
                <a:solidFill>
                  <a:schemeClr val="bg1"/>
                </a:solidFill>
              </a:rPr>
              <a:t>Kako se pristupa kursevima</a:t>
            </a:r>
            <a:br>
              <a:rPr lang="sr-Latn-RS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33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novaCyBridge">
      <a:dk1>
        <a:srgbClr val="000000"/>
      </a:dk1>
      <a:lt1>
        <a:sysClr val="window" lastClr="FFFFFF"/>
      </a:lt1>
      <a:dk2>
        <a:srgbClr val="293B5F"/>
      </a:dk2>
      <a:lt2>
        <a:srgbClr val="F8F9FB"/>
      </a:lt2>
      <a:accent1>
        <a:srgbClr val="FF9F1C"/>
      </a:accent1>
      <a:accent2>
        <a:srgbClr val="1D65A6"/>
      </a:accent2>
      <a:accent3>
        <a:srgbClr val="00CCC0"/>
      </a:accent3>
      <a:accent4>
        <a:srgbClr val="7D4DFF"/>
      </a:accent4>
      <a:accent5>
        <a:srgbClr val="FFFFFF"/>
      </a:accent5>
      <a:accent6>
        <a:srgbClr val="FFFFFF"/>
      </a:accent6>
      <a:hlink>
        <a:srgbClr val="FF9F1C"/>
      </a:hlink>
      <a:folHlink>
        <a:srgbClr val="1D65A6"/>
      </a:folHlink>
    </a:clrScheme>
    <a:fontScheme name="InnovaCyBridge">
      <a:majorFont>
        <a:latin typeface="Orbitron Black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B_Presentation_template.potx" id="{7F0C02C5-22D7-4AE4-AB27-CB379F14A864}" vid="{4BD91C10-8643-4D50-BCD7-925845C4E0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ICB_Presentation_template</Template>
  <TotalTime>8248</TotalTime>
  <Words>968</Words>
  <Application>Microsoft Office PowerPoint</Application>
  <PresentationFormat>Custom</PresentationFormat>
  <Paragraphs>135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Arial</vt:lpstr>
      <vt:lpstr>Inter</vt:lpstr>
      <vt:lpstr>Inter Medium</vt:lpstr>
      <vt:lpstr>Orbitron</vt:lpstr>
      <vt:lpstr>Orbitron Black</vt:lpstr>
      <vt:lpstr>Times New Roman</vt:lpstr>
      <vt:lpstr>Office Theme</vt:lpstr>
      <vt:lpstr> - InnovaCyBridge -   Empowering Cyber Resilience and Management Through Entrepreneurship</vt:lpstr>
      <vt:lpstr>Zašto smo danas ovde?</vt:lpstr>
      <vt:lpstr>Partneri na projektu</vt:lpstr>
      <vt:lpstr>Projektni ciljevi</vt:lpstr>
      <vt:lpstr>Na koji način se možete uključiti?</vt:lpstr>
      <vt:lpstr>Aktivnosti</vt:lpstr>
      <vt:lpstr>Besplatni licencirani onlajn kursevi </vt:lpstr>
      <vt:lpstr>Moduli – 5 kurseva</vt:lpstr>
      <vt:lpstr>Kako se pristupa kursevima </vt:lpstr>
      <vt:lpstr>Blackboard sa modulima za onlajn kurseve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Nakon uspešno završenog kursa...</vt:lpstr>
      <vt:lpstr>PowerPoint Presentation</vt:lpstr>
      <vt:lpstr>Šta vam još može biti interesantno, a i korisno</vt:lpstr>
      <vt:lpstr>InnoBridge &amp; VentureBridge Programs</vt:lpstr>
      <vt:lpstr>InnoBridge &amp; VentureBridge Programs</vt:lpstr>
      <vt:lpstr>Knowledge sharing through case studies between industry and universities</vt:lpstr>
      <vt:lpstr>Do sledećeg susreta, posetite vebsajt projekta i prijavite se na newsletter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BUILDING AND SUSTAINABILITY THROUGH ENTREPRENEURSHIP “InnovaCyBridge” PROJECT</dc:title>
  <dc:creator>Vidhya Sivakumar</dc:creator>
  <cp:lastModifiedBy>Ljiljana Ljiša</cp:lastModifiedBy>
  <cp:revision>22</cp:revision>
  <dcterms:created xsi:type="dcterms:W3CDTF">2025-07-08T21:36:45Z</dcterms:created>
  <dcterms:modified xsi:type="dcterms:W3CDTF">2025-11-18T20:12:12Z</dcterms:modified>
</cp:coreProperties>
</file>